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2" r:id="rId5"/>
    <p:sldMasterId id="2147483660" r:id="rId6"/>
  </p:sldMasterIdLst>
  <p:notesMasterIdLst>
    <p:notesMasterId r:id="rId27"/>
  </p:notesMasterIdLst>
  <p:sldIdLst>
    <p:sldId id="278" r:id="rId7"/>
    <p:sldId id="257" r:id="rId8"/>
    <p:sldId id="258" r:id="rId9"/>
    <p:sldId id="259" r:id="rId10"/>
    <p:sldId id="260" r:id="rId11"/>
    <p:sldId id="281" r:id="rId12"/>
    <p:sldId id="282" r:id="rId13"/>
    <p:sldId id="287" r:id="rId14"/>
    <p:sldId id="298" r:id="rId15"/>
    <p:sldId id="297" r:id="rId16"/>
    <p:sldId id="296" r:id="rId17"/>
    <p:sldId id="299" r:id="rId18"/>
    <p:sldId id="300" r:id="rId19"/>
    <p:sldId id="291" r:id="rId20"/>
    <p:sldId id="292" r:id="rId21"/>
    <p:sldId id="293" r:id="rId22"/>
    <p:sldId id="294" r:id="rId23"/>
    <p:sldId id="295" r:id="rId24"/>
    <p:sldId id="286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FF8040-0250-4EC2-A560-D3C285940D8B}" v="15" dt="2020-12-19T11:48:49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60" autoAdjust="0"/>
  </p:normalViewPr>
  <p:slideViewPr>
    <p:cSldViewPr snapToGrid="0">
      <p:cViewPr varScale="1">
        <p:scale>
          <a:sx n="76" d="100"/>
          <a:sy n="76" d="100"/>
        </p:scale>
        <p:origin x="8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97A36-44D2-4F46-B214-7FB15B6ED52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A88661-5348-481B-B7E7-BA303F4D001A}">
      <dgm:prSet/>
      <dgm:spPr/>
      <dgm:t>
        <a:bodyPr/>
        <a:lstStyle/>
        <a:p>
          <a:r>
            <a:rPr lang="en-GB" altLang="zh-CN" dirty="0"/>
            <a:t>1. </a:t>
          </a:r>
          <a:r>
            <a:rPr lang="zh-CN" dirty="0"/>
            <a:t>關於我們</a:t>
          </a:r>
          <a:endParaRPr lang="en-US" dirty="0"/>
        </a:p>
      </dgm:t>
    </dgm:pt>
    <dgm:pt modelId="{A1E35D34-238E-4CE4-B722-85CD202A1AFA}" type="parTrans" cxnId="{01B2EA60-B28F-4B28-B57B-B19B0ABE2BA7}">
      <dgm:prSet/>
      <dgm:spPr/>
      <dgm:t>
        <a:bodyPr/>
        <a:lstStyle/>
        <a:p>
          <a:endParaRPr lang="en-US"/>
        </a:p>
      </dgm:t>
    </dgm:pt>
    <dgm:pt modelId="{EAB1C8D2-287D-40E7-B24E-6F061BA29EB8}" type="sibTrans" cxnId="{01B2EA60-B28F-4B28-B57B-B19B0ABE2BA7}">
      <dgm:prSet/>
      <dgm:spPr/>
      <dgm:t>
        <a:bodyPr/>
        <a:lstStyle/>
        <a:p>
          <a:endParaRPr lang="en-US"/>
        </a:p>
      </dgm:t>
    </dgm:pt>
    <dgm:pt modelId="{DB8B1F9D-FFF5-468B-AB9C-A76D0512E75E}">
      <dgm:prSet/>
      <dgm:spPr/>
      <dgm:t>
        <a:bodyPr/>
        <a:lstStyle/>
        <a:p>
          <a:r>
            <a:rPr lang="en-GB" altLang="zh-CN" dirty="0"/>
            <a:t>3. </a:t>
          </a:r>
          <a:r>
            <a:rPr lang="zh-CN" altLang="en-US" dirty="0"/>
            <a:t>買樓時間表</a:t>
          </a:r>
          <a:endParaRPr lang="en-GB" altLang="zh-CN" dirty="0"/>
        </a:p>
      </dgm:t>
    </dgm:pt>
    <dgm:pt modelId="{32BE9FBE-0B61-4E69-A3A5-348BE37C87DD}" type="parTrans" cxnId="{5F1383B5-E613-42A6-B9CE-EA9A5135EBBB}">
      <dgm:prSet/>
      <dgm:spPr/>
      <dgm:t>
        <a:bodyPr/>
        <a:lstStyle/>
        <a:p>
          <a:endParaRPr lang="en-US"/>
        </a:p>
      </dgm:t>
    </dgm:pt>
    <dgm:pt modelId="{062B6D7A-B6FF-4B2E-9750-7B381FEDB3D1}" type="sibTrans" cxnId="{5F1383B5-E613-42A6-B9CE-EA9A5135EBBB}">
      <dgm:prSet/>
      <dgm:spPr/>
      <dgm:t>
        <a:bodyPr/>
        <a:lstStyle/>
        <a:p>
          <a:endParaRPr lang="en-US"/>
        </a:p>
      </dgm:t>
    </dgm:pt>
    <dgm:pt modelId="{91A0DCB4-6463-4ADD-91DC-A7F6C359699D}">
      <dgm:prSet/>
      <dgm:spPr/>
      <dgm:t>
        <a:bodyPr/>
        <a:lstStyle/>
        <a:p>
          <a:r>
            <a:rPr lang="en-GB" dirty="0"/>
            <a:t>5. Q&amp;A</a:t>
          </a:r>
          <a:endParaRPr lang="en-US" dirty="0"/>
        </a:p>
      </dgm:t>
    </dgm:pt>
    <dgm:pt modelId="{D23BB03B-DC31-4E8B-BE2F-5E2784F787E7}" type="parTrans" cxnId="{705759CA-BB77-4937-AD6E-86A61370FD00}">
      <dgm:prSet/>
      <dgm:spPr/>
      <dgm:t>
        <a:bodyPr/>
        <a:lstStyle/>
        <a:p>
          <a:endParaRPr lang="en-US"/>
        </a:p>
      </dgm:t>
    </dgm:pt>
    <dgm:pt modelId="{99A122EA-5E90-4AE3-BA7C-0B31A10336BE}" type="sibTrans" cxnId="{705759CA-BB77-4937-AD6E-86A61370FD00}">
      <dgm:prSet/>
      <dgm:spPr/>
      <dgm:t>
        <a:bodyPr/>
        <a:lstStyle/>
        <a:p>
          <a:endParaRPr lang="en-US"/>
        </a:p>
      </dgm:t>
    </dgm:pt>
    <dgm:pt modelId="{BB980DA8-EE08-4B77-B1E9-DAFA6F965D61}">
      <dgm:prSet/>
      <dgm:spPr/>
      <dgm:t>
        <a:bodyPr/>
        <a:lstStyle/>
        <a:p>
          <a:r>
            <a:rPr lang="en-US" dirty="0"/>
            <a:t>2. </a:t>
          </a:r>
          <a:r>
            <a:rPr lang="zh-CN" altLang="en-US" dirty="0"/>
            <a:t>走資買樓時間表</a:t>
          </a:r>
          <a:r>
            <a:rPr lang="en-GB" altLang="zh-CN" dirty="0"/>
            <a:t>: Case study</a:t>
          </a:r>
          <a:endParaRPr lang="en-US" dirty="0"/>
        </a:p>
      </dgm:t>
    </dgm:pt>
    <dgm:pt modelId="{B5D1D388-7C8E-4328-AB14-4B473191C8A7}" type="parTrans" cxnId="{0A7CAF9F-3D20-4435-B5D7-B13AF69EA30A}">
      <dgm:prSet/>
      <dgm:spPr/>
      <dgm:t>
        <a:bodyPr/>
        <a:lstStyle/>
        <a:p>
          <a:endParaRPr lang="en-GB"/>
        </a:p>
      </dgm:t>
    </dgm:pt>
    <dgm:pt modelId="{F75295C4-4136-4967-9D1D-9A301FF4B2D2}" type="sibTrans" cxnId="{0A7CAF9F-3D20-4435-B5D7-B13AF69EA30A}">
      <dgm:prSet/>
      <dgm:spPr/>
      <dgm:t>
        <a:bodyPr/>
        <a:lstStyle/>
        <a:p>
          <a:endParaRPr lang="en-GB"/>
        </a:p>
      </dgm:t>
    </dgm:pt>
    <dgm:pt modelId="{38B399FF-490E-4ED3-928F-9C06413819C9}">
      <dgm:prSet/>
      <dgm:spPr/>
      <dgm:t>
        <a:bodyPr/>
        <a:lstStyle/>
        <a:p>
          <a:r>
            <a:rPr lang="en-US" dirty="0"/>
            <a:t>4. </a:t>
          </a:r>
          <a:r>
            <a:rPr lang="zh-CN" altLang="en-US" dirty="0"/>
            <a:t>走資時間表</a:t>
          </a:r>
          <a:endParaRPr lang="en-US" dirty="0"/>
        </a:p>
      </dgm:t>
    </dgm:pt>
    <dgm:pt modelId="{783162F5-B079-49BD-9D29-DECBFA44C16F}" type="parTrans" cxnId="{782E2EB2-F346-4659-A112-9E89F8019EBC}">
      <dgm:prSet/>
      <dgm:spPr/>
      <dgm:t>
        <a:bodyPr/>
        <a:lstStyle/>
        <a:p>
          <a:endParaRPr lang="en-GB"/>
        </a:p>
      </dgm:t>
    </dgm:pt>
    <dgm:pt modelId="{46DD0465-52B2-4A0C-AD1F-EF7BBACC3B30}" type="sibTrans" cxnId="{782E2EB2-F346-4659-A112-9E89F8019EBC}">
      <dgm:prSet/>
      <dgm:spPr/>
      <dgm:t>
        <a:bodyPr/>
        <a:lstStyle/>
        <a:p>
          <a:endParaRPr lang="en-GB"/>
        </a:p>
      </dgm:t>
    </dgm:pt>
    <dgm:pt modelId="{EFD3A2FE-C7F6-41C2-B6AD-11E0E1D27C2D}" type="pres">
      <dgm:prSet presAssocID="{94497A36-44D2-4F46-B214-7FB15B6ED521}" presName="vert0" presStyleCnt="0">
        <dgm:presLayoutVars>
          <dgm:dir/>
          <dgm:animOne val="branch"/>
          <dgm:animLvl val="lvl"/>
        </dgm:presLayoutVars>
      </dgm:prSet>
      <dgm:spPr/>
    </dgm:pt>
    <dgm:pt modelId="{36ED3393-F566-437C-843E-2062F50E5C9D}" type="pres">
      <dgm:prSet presAssocID="{45A88661-5348-481B-B7E7-BA303F4D001A}" presName="thickLine" presStyleLbl="alignNode1" presStyleIdx="0" presStyleCnt="5"/>
      <dgm:spPr/>
    </dgm:pt>
    <dgm:pt modelId="{EB26A128-360C-4B4D-9B21-B33E21D75012}" type="pres">
      <dgm:prSet presAssocID="{45A88661-5348-481B-B7E7-BA303F4D001A}" presName="horz1" presStyleCnt="0"/>
      <dgm:spPr/>
    </dgm:pt>
    <dgm:pt modelId="{EB791041-974F-4C61-AFB6-15B8D0D1931A}" type="pres">
      <dgm:prSet presAssocID="{45A88661-5348-481B-B7E7-BA303F4D001A}" presName="tx1" presStyleLbl="revTx" presStyleIdx="0" presStyleCnt="5"/>
      <dgm:spPr/>
    </dgm:pt>
    <dgm:pt modelId="{1D16D368-6F13-4DC7-BC82-4096205B7712}" type="pres">
      <dgm:prSet presAssocID="{45A88661-5348-481B-B7E7-BA303F4D001A}" presName="vert1" presStyleCnt="0"/>
      <dgm:spPr/>
    </dgm:pt>
    <dgm:pt modelId="{82A72444-F583-4EC8-BEF1-AA83FCEB270D}" type="pres">
      <dgm:prSet presAssocID="{BB980DA8-EE08-4B77-B1E9-DAFA6F965D61}" presName="thickLine" presStyleLbl="alignNode1" presStyleIdx="1" presStyleCnt="5"/>
      <dgm:spPr/>
    </dgm:pt>
    <dgm:pt modelId="{D02F1DB8-0731-41D4-AE34-880DF50781E3}" type="pres">
      <dgm:prSet presAssocID="{BB980DA8-EE08-4B77-B1E9-DAFA6F965D61}" presName="horz1" presStyleCnt="0"/>
      <dgm:spPr/>
    </dgm:pt>
    <dgm:pt modelId="{D67A506E-1B49-44DE-833E-907B2DD921F4}" type="pres">
      <dgm:prSet presAssocID="{BB980DA8-EE08-4B77-B1E9-DAFA6F965D61}" presName="tx1" presStyleLbl="revTx" presStyleIdx="1" presStyleCnt="5"/>
      <dgm:spPr/>
    </dgm:pt>
    <dgm:pt modelId="{82D5B6D6-DE53-49E5-8D9A-AD1B9831C4D4}" type="pres">
      <dgm:prSet presAssocID="{BB980DA8-EE08-4B77-B1E9-DAFA6F965D61}" presName="vert1" presStyleCnt="0"/>
      <dgm:spPr/>
    </dgm:pt>
    <dgm:pt modelId="{6C3D5DE0-E4B1-4424-9DC6-25C197BB9F3B}" type="pres">
      <dgm:prSet presAssocID="{DB8B1F9D-FFF5-468B-AB9C-A76D0512E75E}" presName="thickLine" presStyleLbl="alignNode1" presStyleIdx="2" presStyleCnt="5"/>
      <dgm:spPr/>
    </dgm:pt>
    <dgm:pt modelId="{2EFE1276-B6C8-41D6-A8C8-14B742ECEE23}" type="pres">
      <dgm:prSet presAssocID="{DB8B1F9D-FFF5-468B-AB9C-A76D0512E75E}" presName="horz1" presStyleCnt="0"/>
      <dgm:spPr/>
    </dgm:pt>
    <dgm:pt modelId="{DE5C24C7-7658-4DC7-82F8-C5BFCEF19068}" type="pres">
      <dgm:prSet presAssocID="{DB8B1F9D-FFF5-468B-AB9C-A76D0512E75E}" presName="tx1" presStyleLbl="revTx" presStyleIdx="2" presStyleCnt="5"/>
      <dgm:spPr/>
    </dgm:pt>
    <dgm:pt modelId="{C55A808C-0FAD-4078-9FDC-F72888F0D731}" type="pres">
      <dgm:prSet presAssocID="{DB8B1F9D-FFF5-468B-AB9C-A76D0512E75E}" presName="vert1" presStyleCnt="0"/>
      <dgm:spPr/>
    </dgm:pt>
    <dgm:pt modelId="{CA8AB396-47FB-4A8B-9936-1EFAD20110AD}" type="pres">
      <dgm:prSet presAssocID="{38B399FF-490E-4ED3-928F-9C06413819C9}" presName="thickLine" presStyleLbl="alignNode1" presStyleIdx="3" presStyleCnt="5"/>
      <dgm:spPr/>
    </dgm:pt>
    <dgm:pt modelId="{E81F0EEE-6BD1-442B-ABBC-A4D84062EC3F}" type="pres">
      <dgm:prSet presAssocID="{38B399FF-490E-4ED3-928F-9C06413819C9}" presName="horz1" presStyleCnt="0"/>
      <dgm:spPr/>
    </dgm:pt>
    <dgm:pt modelId="{BC8E648F-EA5C-41B8-93D8-89EE2B1DB70F}" type="pres">
      <dgm:prSet presAssocID="{38B399FF-490E-4ED3-928F-9C06413819C9}" presName="tx1" presStyleLbl="revTx" presStyleIdx="3" presStyleCnt="5"/>
      <dgm:spPr/>
    </dgm:pt>
    <dgm:pt modelId="{525789E1-8975-4A4D-805F-AB6F2CF7214F}" type="pres">
      <dgm:prSet presAssocID="{38B399FF-490E-4ED3-928F-9C06413819C9}" presName="vert1" presStyleCnt="0"/>
      <dgm:spPr/>
    </dgm:pt>
    <dgm:pt modelId="{AD078213-7932-45B6-A28E-5AD01DC8D982}" type="pres">
      <dgm:prSet presAssocID="{91A0DCB4-6463-4ADD-91DC-A7F6C359699D}" presName="thickLine" presStyleLbl="alignNode1" presStyleIdx="4" presStyleCnt="5"/>
      <dgm:spPr/>
    </dgm:pt>
    <dgm:pt modelId="{3A838D47-F480-4ECF-AB6B-DE09F8DE04DA}" type="pres">
      <dgm:prSet presAssocID="{91A0DCB4-6463-4ADD-91DC-A7F6C359699D}" presName="horz1" presStyleCnt="0"/>
      <dgm:spPr/>
    </dgm:pt>
    <dgm:pt modelId="{9565C4CC-1A12-46C8-AE7F-EC4F37F41B0A}" type="pres">
      <dgm:prSet presAssocID="{91A0DCB4-6463-4ADD-91DC-A7F6C359699D}" presName="tx1" presStyleLbl="revTx" presStyleIdx="4" presStyleCnt="5"/>
      <dgm:spPr/>
    </dgm:pt>
    <dgm:pt modelId="{10836066-6D6D-43B0-AD79-AF25724D491C}" type="pres">
      <dgm:prSet presAssocID="{91A0DCB4-6463-4ADD-91DC-A7F6C359699D}" presName="vert1" presStyleCnt="0"/>
      <dgm:spPr/>
    </dgm:pt>
  </dgm:ptLst>
  <dgm:cxnLst>
    <dgm:cxn modelId="{69FD7339-2DB6-443E-BD47-68E8BDBD9120}" type="presOf" srcId="{94497A36-44D2-4F46-B214-7FB15B6ED521}" destId="{EFD3A2FE-C7F6-41C2-B6AD-11E0E1D27C2D}" srcOrd="0" destOrd="0" presId="urn:microsoft.com/office/officeart/2008/layout/LinedList"/>
    <dgm:cxn modelId="{01B2EA60-B28F-4B28-B57B-B19B0ABE2BA7}" srcId="{94497A36-44D2-4F46-B214-7FB15B6ED521}" destId="{45A88661-5348-481B-B7E7-BA303F4D001A}" srcOrd="0" destOrd="0" parTransId="{A1E35D34-238E-4CE4-B722-85CD202A1AFA}" sibTransId="{EAB1C8D2-287D-40E7-B24E-6F061BA29EB8}"/>
    <dgm:cxn modelId="{0A7CAF9F-3D20-4435-B5D7-B13AF69EA30A}" srcId="{94497A36-44D2-4F46-B214-7FB15B6ED521}" destId="{BB980DA8-EE08-4B77-B1E9-DAFA6F965D61}" srcOrd="1" destOrd="0" parTransId="{B5D1D388-7C8E-4328-AB14-4B473191C8A7}" sibTransId="{F75295C4-4136-4967-9D1D-9A301FF4B2D2}"/>
    <dgm:cxn modelId="{782E2EB2-F346-4659-A112-9E89F8019EBC}" srcId="{94497A36-44D2-4F46-B214-7FB15B6ED521}" destId="{38B399FF-490E-4ED3-928F-9C06413819C9}" srcOrd="3" destOrd="0" parTransId="{783162F5-B079-49BD-9D29-DECBFA44C16F}" sibTransId="{46DD0465-52B2-4A0C-AD1F-EF7BBACC3B30}"/>
    <dgm:cxn modelId="{5F1383B5-E613-42A6-B9CE-EA9A5135EBBB}" srcId="{94497A36-44D2-4F46-B214-7FB15B6ED521}" destId="{DB8B1F9D-FFF5-468B-AB9C-A76D0512E75E}" srcOrd="2" destOrd="0" parTransId="{32BE9FBE-0B61-4E69-A3A5-348BE37C87DD}" sibTransId="{062B6D7A-B6FF-4B2E-9750-7B381FEDB3D1}"/>
    <dgm:cxn modelId="{2C7249C6-1BD8-4866-9CA1-9B13F403BF5F}" type="presOf" srcId="{BB980DA8-EE08-4B77-B1E9-DAFA6F965D61}" destId="{D67A506E-1B49-44DE-833E-907B2DD921F4}" srcOrd="0" destOrd="0" presId="urn:microsoft.com/office/officeart/2008/layout/LinedList"/>
    <dgm:cxn modelId="{D0C711CA-D93F-4F9C-85B3-5C00F1E67DD4}" type="presOf" srcId="{DB8B1F9D-FFF5-468B-AB9C-A76D0512E75E}" destId="{DE5C24C7-7658-4DC7-82F8-C5BFCEF19068}" srcOrd="0" destOrd="0" presId="urn:microsoft.com/office/officeart/2008/layout/LinedList"/>
    <dgm:cxn modelId="{705759CA-BB77-4937-AD6E-86A61370FD00}" srcId="{94497A36-44D2-4F46-B214-7FB15B6ED521}" destId="{91A0DCB4-6463-4ADD-91DC-A7F6C359699D}" srcOrd="4" destOrd="0" parTransId="{D23BB03B-DC31-4E8B-BE2F-5E2784F787E7}" sibTransId="{99A122EA-5E90-4AE3-BA7C-0B31A10336BE}"/>
    <dgm:cxn modelId="{4E0232D1-11E8-4FDB-9059-C8512767BC4B}" type="presOf" srcId="{91A0DCB4-6463-4ADD-91DC-A7F6C359699D}" destId="{9565C4CC-1A12-46C8-AE7F-EC4F37F41B0A}" srcOrd="0" destOrd="0" presId="urn:microsoft.com/office/officeart/2008/layout/LinedList"/>
    <dgm:cxn modelId="{D05964E6-F2DE-4DD7-B195-8F0878891461}" type="presOf" srcId="{38B399FF-490E-4ED3-928F-9C06413819C9}" destId="{BC8E648F-EA5C-41B8-93D8-89EE2B1DB70F}" srcOrd="0" destOrd="0" presId="urn:microsoft.com/office/officeart/2008/layout/LinedList"/>
    <dgm:cxn modelId="{65A9BEFB-30D0-4F78-9ACD-481F03CF2FCC}" type="presOf" srcId="{45A88661-5348-481B-B7E7-BA303F4D001A}" destId="{EB791041-974F-4C61-AFB6-15B8D0D1931A}" srcOrd="0" destOrd="0" presId="urn:microsoft.com/office/officeart/2008/layout/LinedList"/>
    <dgm:cxn modelId="{7C7474B0-81D1-4314-A3F6-FBF6E88D5BC6}" type="presParOf" srcId="{EFD3A2FE-C7F6-41C2-B6AD-11E0E1D27C2D}" destId="{36ED3393-F566-437C-843E-2062F50E5C9D}" srcOrd="0" destOrd="0" presId="urn:microsoft.com/office/officeart/2008/layout/LinedList"/>
    <dgm:cxn modelId="{ADC5F1B4-87ED-4291-9235-70186B267620}" type="presParOf" srcId="{EFD3A2FE-C7F6-41C2-B6AD-11E0E1D27C2D}" destId="{EB26A128-360C-4B4D-9B21-B33E21D75012}" srcOrd="1" destOrd="0" presId="urn:microsoft.com/office/officeart/2008/layout/LinedList"/>
    <dgm:cxn modelId="{2AF97E3E-4589-4427-96F8-B8BDD1B08CE8}" type="presParOf" srcId="{EB26A128-360C-4B4D-9B21-B33E21D75012}" destId="{EB791041-974F-4C61-AFB6-15B8D0D1931A}" srcOrd="0" destOrd="0" presId="urn:microsoft.com/office/officeart/2008/layout/LinedList"/>
    <dgm:cxn modelId="{D43ADE20-6D95-4DE0-A797-BFF8CDB5A5C8}" type="presParOf" srcId="{EB26A128-360C-4B4D-9B21-B33E21D75012}" destId="{1D16D368-6F13-4DC7-BC82-4096205B7712}" srcOrd="1" destOrd="0" presId="urn:microsoft.com/office/officeart/2008/layout/LinedList"/>
    <dgm:cxn modelId="{957AEA2D-AF8E-43AE-ADC6-37B8FA02304A}" type="presParOf" srcId="{EFD3A2FE-C7F6-41C2-B6AD-11E0E1D27C2D}" destId="{82A72444-F583-4EC8-BEF1-AA83FCEB270D}" srcOrd="2" destOrd="0" presId="urn:microsoft.com/office/officeart/2008/layout/LinedList"/>
    <dgm:cxn modelId="{6A3C8328-DDCA-4BA9-BF97-C725B49D509F}" type="presParOf" srcId="{EFD3A2FE-C7F6-41C2-B6AD-11E0E1D27C2D}" destId="{D02F1DB8-0731-41D4-AE34-880DF50781E3}" srcOrd="3" destOrd="0" presId="urn:microsoft.com/office/officeart/2008/layout/LinedList"/>
    <dgm:cxn modelId="{ED97B919-61A7-4739-A924-0EE4211CF542}" type="presParOf" srcId="{D02F1DB8-0731-41D4-AE34-880DF50781E3}" destId="{D67A506E-1B49-44DE-833E-907B2DD921F4}" srcOrd="0" destOrd="0" presId="urn:microsoft.com/office/officeart/2008/layout/LinedList"/>
    <dgm:cxn modelId="{1AE4482A-6B08-408C-930C-7FC5BE21D64C}" type="presParOf" srcId="{D02F1DB8-0731-41D4-AE34-880DF50781E3}" destId="{82D5B6D6-DE53-49E5-8D9A-AD1B9831C4D4}" srcOrd="1" destOrd="0" presId="urn:microsoft.com/office/officeart/2008/layout/LinedList"/>
    <dgm:cxn modelId="{3D30073E-FAFD-43DD-BFD5-D84AB6938472}" type="presParOf" srcId="{EFD3A2FE-C7F6-41C2-B6AD-11E0E1D27C2D}" destId="{6C3D5DE0-E4B1-4424-9DC6-25C197BB9F3B}" srcOrd="4" destOrd="0" presId="urn:microsoft.com/office/officeart/2008/layout/LinedList"/>
    <dgm:cxn modelId="{CD97D25D-8A48-4EEF-AD04-492436CBE23B}" type="presParOf" srcId="{EFD3A2FE-C7F6-41C2-B6AD-11E0E1D27C2D}" destId="{2EFE1276-B6C8-41D6-A8C8-14B742ECEE23}" srcOrd="5" destOrd="0" presId="urn:microsoft.com/office/officeart/2008/layout/LinedList"/>
    <dgm:cxn modelId="{0999CD53-22F0-4AD6-B537-9350B459792F}" type="presParOf" srcId="{2EFE1276-B6C8-41D6-A8C8-14B742ECEE23}" destId="{DE5C24C7-7658-4DC7-82F8-C5BFCEF19068}" srcOrd="0" destOrd="0" presId="urn:microsoft.com/office/officeart/2008/layout/LinedList"/>
    <dgm:cxn modelId="{1A05995B-5F10-4801-8EDC-48E2E8E491DA}" type="presParOf" srcId="{2EFE1276-B6C8-41D6-A8C8-14B742ECEE23}" destId="{C55A808C-0FAD-4078-9FDC-F72888F0D731}" srcOrd="1" destOrd="0" presId="urn:microsoft.com/office/officeart/2008/layout/LinedList"/>
    <dgm:cxn modelId="{38CE32E6-6FD2-47B5-A0B3-B7CE46A999EC}" type="presParOf" srcId="{EFD3A2FE-C7F6-41C2-B6AD-11E0E1D27C2D}" destId="{CA8AB396-47FB-4A8B-9936-1EFAD20110AD}" srcOrd="6" destOrd="0" presId="urn:microsoft.com/office/officeart/2008/layout/LinedList"/>
    <dgm:cxn modelId="{C19F3916-F5F6-4AF2-9A88-E39D92980320}" type="presParOf" srcId="{EFD3A2FE-C7F6-41C2-B6AD-11E0E1D27C2D}" destId="{E81F0EEE-6BD1-442B-ABBC-A4D84062EC3F}" srcOrd="7" destOrd="0" presId="urn:microsoft.com/office/officeart/2008/layout/LinedList"/>
    <dgm:cxn modelId="{DD29E49F-D464-4990-9389-8FFB75986FD8}" type="presParOf" srcId="{E81F0EEE-6BD1-442B-ABBC-A4D84062EC3F}" destId="{BC8E648F-EA5C-41B8-93D8-89EE2B1DB70F}" srcOrd="0" destOrd="0" presId="urn:microsoft.com/office/officeart/2008/layout/LinedList"/>
    <dgm:cxn modelId="{A2964F91-6CAB-4823-9E6B-0B809847517B}" type="presParOf" srcId="{E81F0EEE-6BD1-442B-ABBC-A4D84062EC3F}" destId="{525789E1-8975-4A4D-805F-AB6F2CF7214F}" srcOrd="1" destOrd="0" presId="urn:microsoft.com/office/officeart/2008/layout/LinedList"/>
    <dgm:cxn modelId="{45649882-D8F8-45FD-80E7-FDF31628B82F}" type="presParOf" srcId="{EFD3A2FE-C7F6-41C2-B6AD-11E0E1D27C2D}" destId="{AD078213-7932-45B6-A28E-5AD01DC8D982}" srcOrd="8" destOrd="0" presId="urn:microsoft.com/office/officeart/2008/layout/LinedList"/>
    <dgm:cxn modelId="{653206B9-9F5F-4618-B43E-BA8EF979AC3B}" type="presParOf" srcId="{EFD3A2FE-C7F6-41C2-B6AD-11E0E1D27C2D}" destId="{3A838D47-F480-4ECF-AB6B-DE09F8DE04DA}" srcOrd="9" destOrd="0" presId="urn:microsoft.com/office/officeart/2008/layout/LinedList"/>
    <dgm:cxn modelId="{F1533E3E-93B7-4004-998E-186E3340367A}" type="presParOf" srcId="{3A838D47-F480-4ECF-AB6B-DE09F8DE04DA}" destId="{9565C4CC-1A12-46C8-AE7F-EC4F37F41B0A}" srcOrd="0" destOrd="0" presId="urn:microsoft.com/office/officeart/2008/layout/LinedList"/>
    <dgm:cxn modelId="{D1892F12-3BBE-4AB7-991C-6A0E113ED047}" type="presParOf" srcId="{3A838D47-F480-4ECF-AB6B-DE09F8DE04DA}" destId="{10836066-6D6D-43B0-AD79-AF25724D49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D3393-F566-437C-843E-2062F50E5C9D}">
      <dsp:nvSpPr>
        <dsp:cNvPr id="0" name=""/>
        <dsp:cNvSpPr/>
      </dsp:nvSpPr>
      <dsp:spPr>
        <a:xfrm>
          <a:off x="0" y="521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91041-974F-4C61-AFB6-15B8D0D1931A}">
      <dsp:nvSpPr>
        <dsp:cNvPr id="0" name=""/>
        <dsp:cNvSpPr/>
      </dsp:nvSpPr>
      <dsp:spPr>
        <a:xfrm>
          <a:off x="0" y="521"/>
          <a:ext cx="6492875" cy="85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zh-CN" sz="3600" kern="1200" dirty="0"/>
            <a:t>1. </a:t>
          </a:r>
          <a:r>
            <a:rPr lang="zh-CN" sz="3600" kern="1200" dirty="0"/>
            <a:t>關於我們</a:t>
          </a:r>
          <a:endParaRPr lang="en-US" sz="3600" kern="1200" dirty="0"/>
        </a:p>
      </dsp:txBody>
      <dsp:txXfrm>
        <a:off x="0" y="521"/>
        <a:ext cx="6492875" cy="854601"/>
      </dsp:txXfrm>
    </dsp:sp>
    <dsp:sp modelId="{82A72444-F583-4EC8-BEF1-AA83FCEB270D}">
      <dsp:nvSpPr>
        <dsp:cNvPr id="0" name=""/>
        <dsp:cNvSpPr/>
      </dsp:nvSpPr>
      <dsp:spPr>
        <a:xfrm>
          <a:off x="0" y="855123"/>
          <a:ext cx="6492875" cy="0"/>
        </a:xfrm>
        <a:prstGeom prst="line">
          <a:avLst/>
        </a:prstGeom>
        <a:solidFill>
          <a:schemeClr val="accent2">
            <a:hueOff val="-2921"/>
            <a:satOff val="-2510"/>
            <a:lumOff val="-7647"/>
            <a:alphaOff val="0"/>
          </a:schemeClr>
        </a:solidFill>
        <a:ln w="12700" cap="flat" cmpd="sng" algn="ctr">
          <a:solidFill>
            <a:schemeClr val="accent2">
              <a:hueOff val="-2921"/>
              <a:satOff val="-2510"/>
              <a:lumOff val="-7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A506E-1B49-44DE-833E-907B2DD921F4}">
      <dsp:nvSpPr>
        <dsp:cNvPr id="0" name=""/>
        <dsp:cNvSpPr/>
      </dsp:nvSpPr>
      <dsp:spPr>
        <a:xfrm>
          <a:off x="0" y="855123"/>
          <a:ext cx="6492875" cy="85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2. </a:t>
          </a:r>
          <a:r>
            <a:rPr lang="zh-CN" altLang="en-US" sz="3600" kern="1200" dirty="0"/>
            <a:t>走資買樓時間表</a:t>
          </a:r>
          <a:r>
            <a:rPr lang="en-GB" altLang="zh-CN" sz="3600" kern="1200" dirty="0"/>
            <a:t>: Case study</a:t>
          </a:r>
          <a:endParaRPr lang="en-US" sz="3600" kern="1200" dirty="0"/>
        </a:p>
      </dsp:txBody>
      <dsp:txXfrm>
        <a:off x="0" y="855123"/>
        <a:ext cx="6492875" cy="854601"/>
      </dsp:txXfrm>
    </dsp:sp>
    <dsp:sp modelId="{6C3D5DE0-E4B1-4424-9DC6-25C197BB9F3B}">
      <dsp:nvSpPr>
        <dsp:cNvPr id="0" name=""/>
        <dsp:cNvSpPr/>
      </dsp:nvSpPr>
      <dsp:spPr>
        <a:xfrm>
          <a:off x="0" y="1709724"/>
          <a:ext cx="6492875" cy="0"/>
        </a:xfrm>
        <a:prstGeom prst="line">
          <a:avLst/>
        </a:prstGeom>
        <a:solidFill>
          <a:schemeClr val="accent2">
            <a:hueOff val="-5843"/>
            <a:satOff val="-5020"/>
            <a:lumOff val="-15294"/>
            <a:alphaOff val="0"/>
          </a:schemeClr>
        </a:solidFill>
        <a:ln w="12700" cap="flat" cmpd="sng" algn="ctr">
          <a:solidFill>
            <a:schemeClr val="accent2">
              <a:hueOff val="-5843"/>
              <a:satOff val="-5020"/>
              <a:lumOff val="-15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C24C7-7658-4DC7-82F8-C5BFCEF19068}">
      <dsp:nvSpPr>
        <dsp:cNvPr id="0" name=""/>
        <dsp:cNvSpPr/>
      </dsp:nvSpPr>
      <dsp:spPr>
        <a:xfrm>
          <a:off x="0" y="1709724"/>
          <a:ext cx="6492875" cy="85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zh-CN" sz="3600" kern="1200" dirty="0"/>
            <a:t>3. </a:t>
          </a:r>
          <a:r>
            <a:rPr lang="zh-CN" altLang="en-US" sz="3600" kern="1200" dirty="0"/>
            <a:t>買樓時間表</a:t>
          </a:r>
          <a:endParaRPr lang="en-GB" altLang="zh-CN" sz="3600" kern="1200" dirty="0"/>
        </a:p>
      </dsp:txBody>
      <dsp:txXfrm>
        <a:off x="0" y="1709724"/>
        <a:ext cx="6492875" cy="854601"/>
      </dsp:txXfrm>
    </dsp:sp>
    <dsp:sp modelId="{CA8AB396-47FB-4A8B-9936-1EFAD20110AD}">
      <dsp:nvSpPr>
        <dsp:cNvPr id="0" name=""/>
        <dsp:cNvSpPr/>
      </dsp:nvSpPr>
      <dsp:spPr>
        <a:xfrm>
          <a:off x="0" y="2564325"/>
          <a:ext cx="6492875" cy="0"/>
        </a:xfrm>
        <a:prstGeom prst="line">
          <a:avLst/>
        </a:prstGeom>
        <a:solidFill>
          <a:schemeClr val="accent2">
            <a:hueOff val="-8764"/>
            <a:satOff val="-7529"/>
            <a:lumOff val="-22941"/>
            <a:alphaOff val="0"/>
          </a:schemeClr>
        </a:solidFill>
        <a:ln w="12700" cap="flat" cmpd="sng" algn="ctr">
          <a:solidFill>
            <a:schemeClr val="accent2">
              <a:hueOff val="-8764"/>
              <a:satOff val="-7529"/>
              <a:lumOff val="-2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E648F-EA5C-41B8-93D8-89EE2B1DB70F}">
      <dsp:nvSpPr>
        <dsp:cNvPr id="0" name=""/>
        <dsp:cNvSpPr/>
      </dsp:nvSpPr>
      <dsp:spPr>
        <a:xfrm>
          <a:off x="0" y="2564325"/>
          <a:ext cx="6492875" cy="85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4. </a:t>
          </a:r>
          <a:r>
            <a:rPr lang="zh-CN" altLang="en-US" sz="3600" kern="1200" dirty="0"/>
            <a:t>走資時間表</a:t>
          </a:r>
          <a:endParaRPr lang="en-US" sz="3600" kern="1200" dirty="0"/>
        </a:p>
      </dsp:txBody>
      <dsp:txXfrm>
        <a:off x="0" y="2564325"/>
        <a:ext cx="6492875" cy="854601"/>
      </dsp:txXfrm>
    </dsp:sp>
    <dsp:sp modelId="{AD078213-7932-45B6-A28E-5AD01DC8D982}">
      <dsp:nvSpPr>
        <dsp:cNvPr id="0" name=""/>
        <dsp:cNvSpPr/>
      </dsp:nvSpPr>
      <dsp:spPr>
        <a:xfrm>
          <a:off x="0" y="3418926"/>
          <a:ext cx="6492875" cy="0"/>
        </a:xfrm>
        <a:prstGeom prst="line">
          <a:avLst/>
        </a:prstGeom>
        <a:solidFill>
          <a:schemeClr val="accent2">
            <a:hueOff val="-11686"/>
            <a:satOff val="-10039"/>
            <a:lumOff val="-30588"/>
            <a:alphaOff val="0"/>
          </a:schemeClr>
        </a:solidFill>
        <a:ln w="12700" cap="flat" cmpd="sng" algn="ctr">
          <a:solidFill>
            <a:schemeClr val="accent2">
              <a:hueOff val="-11686"/>
              <a:satOff val="-10039"/>
              <a:lumOff val="-3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5C4CC-1A12-46C8-AE7F-EC4F37F41B0A}">
      <dsp:nvSpPr>
        <dsp:cNvPr id="0" name=""/>
        <dsp:cNvSpPr/>
      </dsp:nvSpPr>
      <dsp:spPr>
        <a:xfrm>
          <a:off x="0" y="3418926"/>
          <a:ext cx="6492875" cy="85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5. Q&amp;A</a:t>
          </a:r>
          <a:endParaRPr lang="en-US" sz="3600" kern="1200" dirty="0"/>
        </a:p>
      </dsp:txBody>
      <dsp:txXfrm>
        <a:off x="0" y="3418926"/>
        <a:ext cx="6492875" cy="854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1C389-A2B1-4170-AE78-FB4C70B88FE6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F4911-5832-4D7A-A15A-F85D85BA9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9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F4911-5832-4D7A-A15A-F85D85BA9C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5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F4911-5832-4D7A-A15A-F85D85BA9C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2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Immigration: Eve</a:t>
            </a:r>
            <a:br>
              <a:rPr lang="en-GB" dirty="0"/>
            </a:br>
            <a:r>
              <a:rPr lang="en-GB" dirty="0"/>
              <a:t>Education: Miriam</a:t>
            </a:r>
          </a:p>
          <a:p>
            <a:r>
              <a:rPr lang="en-GB" dirty="0"/>
              <a:t>Renting: Miriam</a:t>
            </a:r>
          </a:p>
          <a:p>
            <a:r>
              <a:rPr lang="en-GB" dirty="0"/>
              <a:t>Assets: 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F4911-5832-4D7A-A15A-F85D85BA9C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0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Immigration: Eve</a:t>
            </a:r>
            <a:br>
              <a:rPr lang="en-GB" dirty="0"/>
            </a:br>
            <a:r>
              <a:rPr lang="en-GB" dirty="0"/>
              <a:t>Education: Miriam</a:t>
            </a:r>
          </a:p>
          <a:p>
            <a:r>
              <a:rPr lang="en-GB" dirty="0"/>
              <a:t>Renting: Miriam</a:t>
            </a:r>
          </a:p>
          <a:p>
            <a:r>
              <a:rPr lang="en-GB" dirty="0"/>
              <a:t>Assets: 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F4911-5832-4D7A-A15A-F85D85BA9C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03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Immigration: Eve</a:t>
            </a:r>
            <a:br>
              <a:rPr lang="en-GB" dirty="0"/>
            </a:br>
            <a:r>
              <a:rPr lang="en-GB" dirty="0"/>
              <a:t>Education: Miriam</a:t>
            </a:r>
          </a:p>
          <a:p>
            <a:r>
              <a:rPr lang="en-GB" dirty="0"/>
              <a:t>Renting: Miriam</a:t>
            </a:r>
          </a:p>
          <a:p>
            <a:r>
              <a:rPr lang="en-GB" dirty="0"/>
              <a:t>Assets: 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F4911-5832-4D7A-A15A-F85D85BA9C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86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F4911-5832-4D7A-A15A-F85D85BA9CE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16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5F74-23AE-4EC0-A079-1CAD60675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0D19E-C460-47CB-BC9A-9FE5B4BAA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D7077-514B-4286-ABCB-B6BA19FD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2D9C-26FA-457D-8CB4-9D47A5F4098C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FA915-F5B5-4F95-813E-0669C42C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37D64-C9AE-4B00-B305-72A479AE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97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9D70-1B27-4829-B7BF-8FC2509E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94FCF-0100-479A-8EE8-139193CBC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56B0C-8082-493D-8E8B-419F5B65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DC86-163F-412B-BF83-019AF893C84D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23413-D7C5-4618-B639-0EF7426B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6D6E8-29C4-4C7D-BA2E-9B1D9F99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02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6A1097-E5A3-4540-8217-6B9F71499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9080E-02C2-4713-8C8D-52AD7A1AF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DA36D-0118-4AB4-95E9-D11F5E04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BE36-03A5-4ADA-B955-D54508F3B948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C7F7-3A34-4C7A-A38C-9A60F86C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4E730-7277-42A6-8B56-9E8389D7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180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5F74-23AE-4EC0-A079-1CAD60675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0D19E-C460-47CB-BC9A-9FE5B4BAA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D7077-514B-4286-ABCB-B6BA19FD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3790-8455-4E3C-BC4F-647FF3752FD3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FA915-F5B5-4F95-813E-0669C42C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37D64-C9AE-4B00-B305-72A479AE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15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5CE5-FCAB-4641-9761-C1F2A28A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A127-12B8-4C0B-9374-8BA91C243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87FB9-1C06-4789-A4EC-02C64F831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A02E-F21C-4A17-9545-9123CB073116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2DB9-A6A8-441A-AFBA-500F922F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9E91F-7218-46FA-9DDF-784DB385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043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03E5-F51C-4BE8-BC2A-D9013417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9CAD7-60EB-4EAD-9626-00DE712BB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2388A-276F-4CC9-A835-F4B2F033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1DFF-DBAE-4603-AFF7-49AA1FB6BFD7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0E3B-63E5-404F-89D0-94EA9C52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DAFA9-E535-4026-A6B2-BD8850B3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080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FD821-4D6F-42FB-8187-215248A2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548C-FCEB-4A24-B8D3-F9511B56C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FD4E3-3D36-48D0-AFB2-5B82217DA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A7D24-55A7-4DC8-AC40-4F37A50F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53ED-ED04-4977-8282-CBE21E909BD4}" type="datetime1">
              <a:rPr lang="en-GB" smtClean="0"/>
              <a:t>19/12/2020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9AE91-645B-4A6B-8CD6-F75E97C6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BB1E1-2D6B-4334-8F52-E684DFD2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804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9F810-25E7-49D7-B0F3-45C4D9DD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BC23C-543B-4DEC-ADF2-7FE546B54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AEEF2-8A81-4DF5-B5FF-5F07BDC14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AC9A2-5F90-4957-A238-62C5870EC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18166-AABB-4C16-B94D-2AE67EFD0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33ADF-0504-4822-B6CC-BE520536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2B6D-7A0B-4D49-8A2D-3C4CB112E972}" type="datetime1">
              <a:rPr lang="en-GB" smtClean="0"/>
              <a:t>19/12/2020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5F579-9C03-4208-AA35-2D7137A23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3ED45-4CD2-470B-BE9D-BF1F0622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67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5F2A-190A-4F6C-A044-5D583503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9132CB-07B4-42F3-A9DF-89299118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68DE-5253-4056-B8DD-A060C01D3F84}" type="datetime1">
              <a:rPr lang="en-GB" smtClean="0"/>
              <a:t>19/12/2020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08C18-442C-4531-8ECE-3C770A05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DBDD0-A7C8-49AC-9560-DCDD1276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069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4BF40-4C65-4471-800A-F9B752CD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1D8D-8F53-4643-A817-93AC3C14AEF5}" type="datetime1">
              <a:rPr lang="en-GB" smtClean="0"/>
              <a:t>19/12/2020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71E72-2892-4FA5-8E98-9E62E3A4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E5F10-A6D6-4ACB-B4F1-EA18A08F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43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47B4-45FE-49FD-B8D1-6059871F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9BB9B-3375-44AF-AB53-87D51ABD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A841A-CEF1-4A94-8644-285575EF3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DD34C-D808-493E-AA19-9B85B53D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1633-D953-4A46-91A5-12113D266171}" type="datetime1">
              <a:rPr lang="en-GB" smtClean="0"/>
              <a:t>19/12/2020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8CBD1-8AAE-4C9E-B81B-3440E8E3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A6556-EBA3-45C5-BA82-F8F1F36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5CE5-FCAB-4641-9761-C1F2A28A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A127-12B8-4C0B-9374-8BA91C243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87FB9-1C06-4789-A4EC-02C64F831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1FEE-1AE5-458D-88D5-7602A26F076F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2DB9-A6A8-441A-AFBA-500F922F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9E91F-7218-46FA-9DDF-784DB385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78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6D1F-F005-48FE-80CA-ECDDEAE6B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37D0C-C6D0-486C-828D-FB3AC61E5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48A35-AD62-4A33-A1AC-0D1F0CBB5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87341-842A-41AD-8023-1E211FA3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5C0C-1F8A-44BB-B517-D203A91D2CC7}" type="datetime1">
              <a:rPr lang="en-GB" smtClean="0"/>
              <a:t>19/12/2020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48A60-D162-417A-B8FC-5EE473E3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D3A5E-480C-4C88-B601-69F29AE1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77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9D70-1B27-4829-B7BF-8FC2509E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94FCF-0100-479A-8EE8-139193CBC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56B0C-8082-493D-8E8B-419F5B65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41E-5C16-41C5-A2E6-D1CC6676BAAD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23413-D7C5-4618-B639-0EF7426B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6D6E8-29C4-4C7D-BA2E-9B1D9F99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172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6A1097-E5A3-4540-8217-6B9F71499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9080E-02C2-4713-8C8D-52AD7A1AF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DA36D-0118-4AB4-95E9-D11F5E04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8889-9B79-4FE3-B39E-5E1020926DA3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C7F7-3A34-4C7A-A38C-9A60F86C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4E730-7277-42A6-8B56-9E8389D7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95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7F31DC3-6E77-445C-AA6F-7CFEE83DCED6}" type="datetime1">
              <a:rPr lang="en-GB" smtClean="0"/>
              <a:t>19/12/2020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Copyright © 2020 Anglo Chinese Immigration, Excelsior UK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49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4DFF-45FA-4163-843B-E236E021F280}" type="datetime1">
              <a:rPr lang="en-GB" smtClean="0"/>
              <a:t>19/12/2020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Anglo Chinese Immigration, Excelsior UK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17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C0FE671-C6C1-4EB0-B135-091FF14164F3}" type="datetime1">
              <a:rPr lang="en-GB" smtClean="0"/>
              <a:t>19/12/2020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Copyright © 2020 Anglo Chinese Immigration, Excelsior UK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25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68D0552-EFB5-4606-95EE-66F2A43393F4}" type="datetime1">
              <a:rPr lang="en-GB" smtClean="0"/>
              <a:t>19/12/2020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 dirty="0"/>
              <a:t>Copyright © 2020 Anglo Chinese Immigration, Excelsior UK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71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1C4F4EF-68AF-4E3F-BAE1-7FC751A0A85F}" type="datetime1">
              <a:rPr lang="en-GB" smtClean="0"/>
              <a:t>19/12/2020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 dirty="0"/>
              <a:t>Copyright © 2020 Anglo Chinese Immigration, Excelsior UK Consulting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09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794B-14FB-4BC4-A8F2-7995BA49F105}" type="datetime1">
              <a:rPr lang="en-GB" smtClean="0"/>
              <a:t>19/12/2020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Anglo Chinese Immigration, Excelsior UK Consulting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77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427DF33-92F3-4401-B084-53B56043110D}" type="datetime1">
              <a:rPr lang="en-GB" smtClean="0"/>
              <a:t>19/12/2020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 dirty="0"/>
              <a:t>Copyright © 2020 Anglo Chinese Immigration, Excelsior UK Consulting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03E5-F51C-4BE8-BC2A-D9013417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9CAD7-60EB-4EAD-9626-00DE712BB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2388A-276F-4CC9-A835-F4B2F033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248E-8D4E-4099-A03D-1FA7D18A8E22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0E3B-63E5-404F-89D0-94EA9C52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DAFA9-E535-4026-A6B2-BD8850B3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06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5F44-7313-4DC4-A9FA-A596F2918B70}" type="datetime1">
              <a:rPr lang="en-GB" smtClean="0"/>
              <a:t>19/12/2020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Anglo Chinese Immigration, Excelsior UK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75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F8ABEF7-526C-42B9-A2A5-BA97B64E6583}" type="datetime1">
              <a:rPr lang="en-GB" smtClean="0"/>
              <a:t>19/12/2020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 dirty="0"/>
              <a:t>Copyright © 2020 Anglo Chinese Immigration, Excelsior UK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1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7E18-1896-46EE-9366-9B5E49087753}" type="datetime1">
              <a:rPr lang="en-GB" smtClean="0"/>
              <a:t>19/12/2020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Anglo Chinese Immigration, Excelsior UK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7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72CFB2-4A4E-4DFC-BAD2-02E0BB5B80E9}" type="datetime1">
              <a:rPr lang="en-GB" smtClean="0"/>
              <a:t>19/12/2020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 dirty="0"/>
              <a:t>Copyright © 2020 Anglo Chinese Immigration, Excelsior UK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8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FD821-4D6F-42FB-8187-215248A2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548C-FCEB-4A24-B8D3-F9511B56C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FD4E3-3D36-48D0-AFB2-5B82217DA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A7D24-55A7-4DC8-AC40-4F37A50F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4CB9-0422-4779-81AE-957C9502BD7B}" type="datetime1">
              <a:rPr lang="en-GB" smtClean="0"/>
              <a:t>19/12/2020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9AE91-645B-4A6B-8CD6-F75E97C6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BB1E1-2D6B-4334-8F52-E684DFD2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3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9F810-25E7-49D7-B0F3-45C4D9DD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BC23C-543B-4DEC-ADF2-7FE546B54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AEEF2-8A81-4DF5-B5FF-5F07BDC14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AC9A2-5F90-4957-A238-62C5870EC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18166-AABB-4C16-B94D-2AE67EFD0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33ADF-0504-4822-B6CC-BE520536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BF-B0DC-4B27-B89B-E3869C5BDA30}" type="datetime1">
              <a:rPr lang="en-GB" smtClean="0"/>
              <a:t>19/12/2020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5F579-9C03-4208-AA35-2D7137A23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3ED45-4CD2-470B-BE9D-BF1F0622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4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5F2A-190A-4F6C-A044-5D583503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9132CB-07B4-42F3-A9DF-89299118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7745-D322-4900-ACD5-874CFCAFD4E3}" type="datetime1">
              <a:rPr lang="en-GB" smtClean="0"/>
              <a:t>19/12/2020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08C18-442C-4531-8ECE-3C770A05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DBDD0-A7C8-49AC-9560-DCDD1276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1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4BF40-4C65-4471-800A-F9B752CD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0C6E-5952-4E26-828C-6F1CCA2C7A47}" type="datetime1">
              <a:rPr lang="en-GB" smtClean="0"/>
              <a:t>19/12/2020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71E72-2892-4FA5-8E98-9E62E3A4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E5F10-A6D6-4ACB-B4F1-EA18A08F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41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47B4-45FE-49FD-B8D1-6059871F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9BB9B-3375-44AF-AB53-87D51ABD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A841A-CEF1-4A94-8644-285575EF3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DD34C-D808-493E-AA19-9B85B53D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8114-3BC3-4654-9BFC-653E8FAFCE00}" type="datetime1">
              <a:rPr lang="en-GB" smtClean="0"/>
              <a:t>19/12/2020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8CBD1-8AAE-4C9E-B81B-3440E8E3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A6556-EBA3-45C5-BA82-F8F1F36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9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6D1F-F005-48FE-80CA-ECDDEAE6B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37D0C-C6D0-486C-828D-FB3AC61E5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48A35-AD62-4A33-A1AC-0D1F0CBB5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87341-842A-41AD-8023-1E211FA3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9A22-9790-466C-ACB9-0840FE2DAE6A}" type="datetime1">
              <a:rPr lang="en-GB" smtClean="0"/>
              <a:t>19/12/2020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48A60-D162-417A-B8FC-5EE473E3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D3A5E-480C-4C88-B601-69F29AE1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9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C6356E-37AF-489D-9DB0-5DA4DF0C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3" y="365125"/>
            <a:ext cx="9290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CF675-847C-4A30-8264-E3DE2B45E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944" y="1825625"/>
            <a:ext cx="116101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2AFA4-7CCA-4933-9CF7-087F23BFB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0943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34460-66B1-4649-8D80-379C2E7A4DA9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29FE4-20B8-42A3-B371-C046E3D42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99B48-C300-4351-A504-18EC59137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4544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F554BBA4-E4EA-4518-A9B0-EB07E417A80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713" y="487905"/>
            <a:ext cx="1137345" cy="10800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9EC38A-1F62-4E8D-84B0-1FA6704777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13" y="48790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59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376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2538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9725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C6356E-37AF-489D-9DB0-5DA4DF0C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3" y="365125"/>
            <a:ext cx="9290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CF675-847C-4A30-8264-E3DE2B45E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944" y="1825625"/>
            <a:ext cx="116101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2AFA4-7CCA-4933-9CF7-087F23BFB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0943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799B-5604-45F7-A131-61898702E9B4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29FE4-20B8-42A3-B371-C046E3D42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Copyright © 2020 Anglo Chinese Immigration, Excelsior UK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99B48-C300-4351-A504-18EC59137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4544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2FBB-BA70-4D48-A66A-01CC5FEE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43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59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376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2538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9725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A4072-60FD-4D46-BD27-8D7CB36D51EC}" type="datetime1">
              <a:rPr lang="en-GB" smtClean="0"/>
              <a:t>19/12/2020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2020 Anglo Chinese Immigration, Excelsior UK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9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xcelsior-uk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hyperlink" Target="http://www.acimmigration.co.uk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miriam@excelsior-uk.com" TargetMode="External"/><Relationship Id="rId3" Type="http://schemas.openxmlformats.org/officeDocument/2006/relationships/hyperlink" Target="https://excelsior-uk.com/" TargetMode="External"/><Relationship Id="rId7" Type="http://schemas.openxmlformats.org/officeDocument/2006/relationships/hyperlink" Target="mailto:info@acimmigration.co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g"/><Relationship Id="rId5" Type="http://schemas.openxmlformats.org/officeDocument/2006/relationships/hyperlink" Target="http://www.acimmigration.co.uk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immigration.co.uk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0422F-47EE-4C78-A941-852763935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FFFF"/>
                </a:solidFill>
              </a:rPr>
              <a:t>移民英國</a:t>
            </a:r>
            <a:r>
              <a:rPr lang="en-US" altLang="zh-CN" sz="5400" dirty="0">
                <a:solidFill>
                  <a:srgbClr val="FFFFFF"/>
                </a:solidFill>
              </a:rPr>
              <a:t>·</a:t>
            </a:r>
            <a:r>
              <a:rPr lang="zh-CN" altLang="en-US" sz="5400" dirty="0">
                <a:solidFill>
                  <a:srgbClr val="FFFFFF"/>
                </a:solidFill>
              </a:rPr>
              <a:t>走佬時間表（二）</a:t>
            </a:r>
            <a:endParaRPr lang="en-GB" sz="54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9064E-11AF-4C69-AA3C-50F902419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E7E6E6"/>
                </a:solidFill>
              </a:rPr>
              <a:t>Zoom </a:t>
            </a:r>
            <a:r>
              <a:rPr lang="zh-CN" altLang="en-US" sz="2000" dirty="0">
                <a:solidFill>
                  <a:srgbClr val="E7E6E6"/>
                </a:solidFill>
              </a:rPr>
              <a:t>講座</a:t>
            </a:r>
            <a:r>
              <a:rPr lang="en-US" altLang="zh-CN" sz="2000" dirty="0">
                <a:solidFill>
                  <a:srgbClr val="E7E6E6"/>
                </a:solidFill>
              </a:rPr>
              <a:t>·2020</a:t>
            </a:r>
            <a:r>
              <a:rPr lang="zh-CN" altLang="en-US" sz="2000" dirty="0">
                <a:solidFill>
                  <a:srgbClr val="E7E6E6"/>
                </a:solidFill>
              </a:rPr>
              <a:t>年</a:t>
            </a:r>
            <a:r>
              <a:rPr lang="en-US" altLang="zh-CN" sz="2000" dirty="0">
                <a:solidFill>
                  <a:srgbClr val="E7E6E6"/>
                </a:solidFill>
              </a:rPr>
              <a:t>12</a:t>
            </a:r>
            <a:r>
              <a:rPr lang="zh-CN" altLang="en-US" sz="2000" dirty="0">
                <a:solidFill>
                  <a:srgbClr val="E7E6E6"/>
                </a:solidFill>
              </a:rPr>
              <a:t>月</a:t>
            </a:r>
            <a:r>
              <a:rPr lang="en-US" altLang="zh-CN" sz="2000">
                <a:solidFill>
                  <a:srgbClr val="E7E6E6"/>
                </a:solidFill>
              </a:rPr>
              <a:t>19</a:t>
            </a:r>
            <a:r>
              <a:rPr lang="zh-CN" altLang="en-US" sz="2000">
                <a:solidFill>
                  <a:srgbClr val="E7E6E6"/>
                </a:solidFill>
              </a:rPr>
              <a:t>日</a:t>
            </a:r>
            <a:r>
              <a:rPr lang="zh-CN" altLang="en-US" sz="2000" dirty="0">
                <a:solidFill>
                  <a:srgbClr val="E7E6E6"/>
                </a:solidFill>
              </a:rPr>
              <a:t>香港時間</a:t>
            </a:r>
            <a:r>
              <a:rPr lang="en-US" altLang="zh-CN" sz="2000" dirty="0">
                <a:solidFill>
                  <a:srgbClr val="E7E6E6"/>
                </a:solidFill>
              </a:rPr>
              <a:t>21:00</a:t>
            </a:r>
            <a:endParaRPr lang="en-GB" sz="2000" dirty="0">
              <a:solidFill>
                <a:srgbClr val="E7E6E6"/>
              </a:solidFill>
            </a:endParaRPr>
          </a:p>
        </p:txBody>
      </p: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flower, foo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450E8FE-2DF5-46F3-B498-ABF51AAD1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0" y="616905"/>
            <a:ext cx="2880000" cy="2880000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DA190483-C1A5-4F9B-862D-F2F7152B6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00" y="616905"/>
            <a:ext cx="2880000" cy="28800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7F56A66-27F9-4F2E-BA21-3A6F8EDC13B1}"/>
              </a:ext>
            </a:extLst>
          </p:cNvPr>
          <p:cNvGrpSpPr/>
          <p:nvPr/>
        </p:nvGrpSpPr>
        <p:grpSpPr>
          <a:xfrm>
            <a:off x="1153261" y="3530353"/>
            <a:ext cx="9883278" cy="855845"/>
            <a:chOff x="1153261" y="3530353"/>
            <a:chExt cx="9883278" cy="85584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833969-DE72-46F1-AE96-4A3A854CF4C2}"/>
                </a:ext>
              </a:extLst>
            </p:cNvPr>
            <p:cNvSpPr txBox="1"/>
            <p:nvPr/>
          </p:nvSpPr>
          <p:spPr>
            <a:xfrm>
              <a:off x="1153261" y="3555201"/>
              <a:ext cx="21130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/>
                <a:t>公立學校</a:t>
              </a:r>
              <a:r>
                <a:rPr lang="en-US" altLang="zh-CN" sz="2400" b="1" dirty="0"/>
                <a:t>·</a:t>
              </a:r>
              <a:r>
                <a:rPr lang="zh-CN" altLang="en-US" sz="2400" b="1" dirty="0"/>
                <a:t>住所</a:t>
              </a:r>
              <a:endParaRPr lang="en-GB" altLang="zh-CN" sz="2400" b="1" dirty="0"/>
            </a:p>
            <a:p>
              <a:pPr algn="ctr"/>
              <a:r>
                <a:rPr lang="en-GB" sz="2400" b="1" dirty="0"/>
                <a:t>Miriam Lo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6D55B0-3CB5-492E-9B40-0B9713C6EFBB}"/>
                </a:ext>
              </a:extLst>
            </p:cNvPr>
            <p:cNvSpPr txBox="1"/>
            <p:nvPr/>
          </p:nvSpPr>
          <p:spPr>
            <a:xfrm>
              <a:off x="8923460" y="3530353"/>
              <a:ext cx="21130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/>
                <a:t>移民</a:t>
              </a:r>
              <a:r>
                <a:rPr lang="en-US" altLang="zh-CN" sz="2400" b="1" dirty="0"/>
                <a:t>·</a:t>
              </a:r>
              <a:r>
                <a:rPr lang="zh-CN" altLang="en-US" sz="2400" b="1" dirty="0"/>
                <a:t>私立學校</a:t>
              </a:r>
              <a:endParaRPr lang="en-GB" altLang="zh-CN" sz="2400" b="1" dirty="0"/>
            </a:p>
            <a:p>
              <a:pPr algn="ctr"/>
              <a:r>
                <a:rPr lang="en-GB" sz="2400" b="1" dirty="0"/>
                <a:t>Eve Leung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6B7C645-7475-40F2-B296-AD570B88E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58" y="764607"/>
            <a:ext cx="3678744" cy="30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8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0D48-9D56-4CE9-81DF-4C8335F9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走資買樓時間表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8397C-3553-48AF-B960-ACAEBD52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1FEE-1AE5-458D-88D5-7602A26F076F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29A3D-7F89-4F10-9CCF-94B9A9C7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2020 Anglo Chinese Immigration, Excelsior UK Consulting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4DBE9-C11B-49BB-AE8E-17D700F2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10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E647E-B2AF-4BC0-817D-2CCD8C385389}"/>
              </a:ext>
            </a:extLst>
          </p:cNvPr>
          <p:cNvSpPr txBox="1"/>
          <p:nvPr/>
        </p:nvSpPr>
        <p:spPr>
          <a:xfrm rot="16200000">
            <a:off x="-114294" y="20576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移民定居</a:t>
            </a:r>
            <a:endParaRPr lang="en-GB" sz="2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C467136-62A0-4A22-B2CC-2F92B0C157E8}"/>
              </a:ext>
            </a:extLst>
          </p:cNvPr>
          <p:cNvGrpSpPr/>
          <p:nvPr/>
        </p:nvGrpSpPr>
        <p:grpSpPr>
          <a:xfrm>
            <a:off x="290942" y="5098993"/>
            <a:ext cx="5598269" cy="725017"/>
            <a:chOff x="290945" y="3191825"/>
            <a:chExt cx="5598269" cy="7250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AFF025-2646-4EA2-A6EC-82CCF51DD63D}"/>
                </a:ext>
              </a:extLst>
            </p:cNvPr>
            <p:cNvSpPr txBox="1"/>
            <p:nvPr/>
          </p:nvSpPr>
          <p:spPr>
            <a:xfrm>
              <a:off x="1044659" y="3270511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/>
                <a:t>開虛擬銀行戶口</a:t>
              </a:r>
              <a:endParaRPr lang="en-GB" altLang="zh-CN" dirty="0"/>
            </a:p>
            <a:p>
              <a:pPr algn="ctr"/>
              <a:r>
                <a:rPr lang="zh-CN" altLang="en-US" dirty="0"/>
                <a:t>財產分類</a:t>
              </a:r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58945D-1DE2-40A1-94A8-978BE03087F4}"/>
                </a:ext>
              </a:extLst>
            </p:cNvPr>
            <p:cNvSpPr txBox="1"/>
            <p:nvPr/>
          </p:nvSpPr>
          <p:spPr>
            <a:xfrm>
              <a:off x="4781217" y="3217473"/>
              <a:ext cx="1107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開本地銀行戶口</a:t>
              </a:r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AD79A5-1621-4974-9023-000E73B5B473}"/>
                </a:ext>
              </a:extLst>
            </p:cNvPr>
            <p:cNvSpPr txBox="1"/>
            <p:nvPr/>
          </p:nvSpPr>
          <p:spPr>
            <a:xfrm rot="16200000">
              <a:off x="142186" y="3340584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/>
                <a:t>走資</a:t>
              </a:r>
              <a:endParaRPr lang="en-GB" sz="2000" b="1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F3A5D5-046B-44C9-A1BE-7E98B765891B}"/>
              </a:ext>
            </a:extLst>
          </p:cNvPr>
          <p:cNvGrpSpPr/>
          <p:nvPr/>
        </p:nvGrpSpPr>
        <p:grpSpPr>
          <a:xfrm>
            <a:off x="1263706" y="1724435"/>
            <a:ext cx="6306437" cy="1152386"/>
            <a:chOff x="2210594" y="1615111"/>
            <a:chExt cx="6306437" cy="11523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7082E14-8FBF-4978-A963-14675149B0FB}"/>
                </a:ext>
              </a:extLst>
            </p:cNvPr>
            <p:cNvGrpSpPr/>
            <p:nvPr/>
          </p:nvGrpSpPr>
          <p:grpSpPr>
            <a:xfrm>
              <a:off x="2210594" y="1784479"/>
              <a:ext cx="1107996" cy="983018"/>
              <a:chOff x="978480" y="2947533"/>
              <a:chExt cx="1107996" cy="983018"/>
            </a:xfrm>
          </p:grpSpPr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6928D178-D17C-4563-A7CA-3B735BE94F96}"/>
                  </a:ext>
                </a:extLst>
              </p:cNvPr>
              <p:cNvSpPr/>
              <p:nvPr/>
            </p:nvSpPr>
            <p:spPr>
              <a:xfrm>
                <a:off x="1402413" y="2947533"/>
                <a:ext cx="260130" cy="28302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4CA878-EBF6-4BCD-9116-AF2A552ED3B9}"/>
                  </a:ext>
                </a:extLst>
              </p:cNvPr>
              <p:cNvSpPr txBox="1"/>
              <p:nvPr/>
            </p:nvSpPr>
            <p:spPr>
              <a:xfrm>
                <a:off x="978480" y="3284220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/>
                  <a:t>1</a:t>
                </a:r>
                <a:r>
                  <a:rPr lang="zh-CN" altLang="en-US" b="1" dirty="0"/>
                  <a:t>月</a:t>
                </a:r>
                <a:r>
                  <a:rPr lang="en-GB" altLang="zh-CN" b="1" dirty="0"/>
                  <a:t>31</a:t>
                </a:r>
                <a:r>
                  <a:rPr lang="zh-CN" altLang="en-US" b="1" dirty="0"/>
                  <a:t>日</a:t>
                </a:r>
                <a:endParaRPr lang="en-GB" altLang="zh-CN" b="1" dirty="0"/>
              </a:p>
              <a:p>
                <a:pPr algn="ctr"/>
                <a:r>
                  <a:rPr lang="zh-CN" altLang="en-US" dirty="0"/>
                  <a:t>申請簽證</a:t>
                </a:r>
                <a:endParaRPr lang="en-GB" dirty="0"/>
              </a:p>
            </p:txBody>
          </p:sp>
        </p:grpSp>
        <p:sp>
          <p:nvSpPr>
            <p:cNvPr id="17" name="Arrow: Left-Right 16">
              <a:extLst>
                <a:ext uri="{FF2B5EF4-FFF2-40B4-BE49-F238E27FC236}">
                  <a16:creationId xmlns:a16="http://schemas.microsoft.com/office/drawing/2014/main" id="{A7334E22-DE14-4BF7-A666-5C77505D0022}"/>
                </a:ext>
              </a:extLst>
            </p:cNvPr>
            <p:cNvSpPr/>
            <p:nvPr/>
          </p:nvSpPr>
          <p:spPr>
            <a:xfrm>
              <a:off x="3209580" y="1984442"/>
              <a:ext cx="1229726" cy="136231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6D0A00-C4AA-4ED1-AADE-BC2F914B682A}"/>
                </a:ext>
              </a:extLst>
            </p:cNvPr>
            <p:cNvSpPr txBox="1"/>
            <p:nvPr/>
          </p:nvSpPr>
          <p:spPr>
            <a:xfrm>
              <a:off x="3257571" y="1615111"/>
              <a:ext cx="1181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約</a:t>
              </a:r>
              <a:r>
                <a:rPr lang="en-GB" dirty="0"/>
                <a:t>3-6</a:t>
              </a:r>
              <a:r>
                <a:rPr lang="zh-CN" altLang="en-US" dirty="0"/>
                <a:t>星期</a:t>
              </a:r>
              <a:endParaRPr lang="en-GB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223C01B-8E48-4707-AE09-11C7ACA14F29}"/>
                </a:ext>
              </a:extLst>
            </p:cNvPr>
            <p:cNvGrpSpPr/>
            <p:nvPr/>
          </p:nvGrpSpPr>
          <p:grpSpPr>
            <a:xfrm>
              <a:off x="4317576" y="1765618"/>
              <a:ext cx="1107996" cy="983018"/>
              <a:chOff x="978480" y="2947533"/>
              <a:chExt cx="1107996" cy="983018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C78AE2FC-3706-449D-B415-39AD9D7A4768}"/>
                  </a:ext>
                </a:extLst>
              </p:cNvPr>
              <p:cNvSpPr/>
              <p:nvPr/>
            </p:nvSpPr>
            <p:spPr>
              <a:xfrm>
                <a:off x="1402413" y="2947533"/>
                <a:ext cx="260130" cy="28302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056690-372C-475F-A016-37C6A6A48E13}"/>
                  </a:ext>
                </a:extLst>
              </p:cNvPr>
              <p:cNvSpPr txBox="1"/>
              <p:nvPr/>
            </p:nvSpPr>
            <p:spPr>
              <a:xfrm>
                <a:off x="978480" y="3284220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altLang="zh-CN" b="1" dirty="0"/>
                  <a:t>3</a:t>
                </a:r>
                <a:r>
                  <a:rPr lang="zh-CN" altLang="en-US" b="1" dirty="0"/>
                  <a:t>月中</a:t>
                </a:r>
                <a:endParaRPr lang="en-GB" altLang="zh-CN" b="1" dirty="0"/>
              </a:p>
              <a:p>
                <a:pPr algn="ctr"/>
                <a:r>
                  <a:rPr lang="zh-CN" altLang="en-US" dirty="0"/>
                  <a:t>簽證獲批</a:t>
                </a:r>
                <a:endParaRPr lang="en-GB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6A0372D-2D77-4A96-9770-7CA79014D425}"/>
                </a:ext>
              </a:extLst>
            </p:cNvPr>
            <p:cNvGrpSpPr/>
            <p:nvPr/>
          </p:nvGrpSpPr>
          <p:grpSpPr>
            <a:xfrm>
              <a:off x="5413183" y="1667472"/>
              <a:ext cx="1107996" cy="1092050"/>
              <a:chOff x="5510645" y="3071009"/>
              <a:chExt cx="1107996" cy="1092050"/>
            </a:xfrm>
          </p:grpSpPr>
          <p:pic>
            <p:nvPicPr>
              <p:cNvPr id="30" name="Graphic 29" descr="Airplane with solid fill">
                <a:extLst>
                  <a:ext uri="{FF2B5EF4-FFF2-40B4-BE49-F238E27FC236}">
                    <a16:creationId xmlns:a16="http://schemas.microsoft.com/office/drawing/2014/main" id="{176CA5D9-BCD8-432B-8C67-58E4C9B43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825567" y="3071009"/>
                <a:ext cx="477188" cy="477188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B33EE0-B86E-4FDE-8B23-98C6BE134266}"/>
                  </a:ext>
                </a:extLst>
              </p:cNvPr>
              <p:cNvSpPr txBox="1"/>
              <p:nvPr/>
            </p:nvSpPr>
            <p:spPr>
              <a:xfrm>
                <a:off x="5510645" y="3516728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altLang="zh-CN" b="1" dirty="0"/>
                  <a:t>3</a:t>
                </a:r>
                <a:r>
                  <a:rPr lang="zh-CN" altLang="en-US" b="1" dirty="0"/>
                  <a:t>月尾</a:t>
                </a:r>
                <a:endParaRPr lang="en-GB" altLang="zh-CN" b="1" dirty="0"/>
              </a:p>
              <a:p>
                <a:pPr algn="ctr"/>
                <a:r>
                  <a:rPr lang="zh-CN" altLang="en-US" dirty="0"/>
                  <a:t>到達英國</a:t>
                </a:r>
                <a:endParaRPr lang="en-GB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0AE1D58-6B19-4A53-A5F3-5DD8D52DD384}"/>
                </a:ext>
              </a:extLst>
            </p:cNvPr>
            <p:cNvGrpSpPr/>
            <p:nvPr/>
          </p:nvGrpSpPr>
          <p:grpSpPr>
            <a:xfrm>
              <a:off x="6716538" y="1644922"/>
              <a:ext cx="1800493" cy="1122575"/>
              <a:chOff x="6716538" y="1644922"/>
              <a:chExt cx="1800493" cy="1122575"/>
            </a:xfrm>
          </p:grpSpPr>
          <p:pic>
            <p:nvPicPr>
              <p:cNvPr id="13" name="Graphic 12" descr="Briefcase with solid fill">
                <a:extLst>
                  <a:ext uri="{FF2B5EF4-FFF2-40B4-BE49-F238E27FC236}">
                    <a16:creationId xmlns:a16="http://schemas.microsoft.com/office/drawing/2014/main" id="{AE9A4167-6BF6-4FBD-A477-33EDC1BA8A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623851" y="1644922"/>
                <a:ext cx="529549" cy="529549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2F2B6E0-2A6E-4FBA-B988-F737335400C4}"/>
                  </a:ext>
                </a:extLst>
              </p:cNvPr>
              <p:cNvSpPr txBox="1"/>
              <p:nvPr/>
            </p:nvSpPr>
            <p:spPr>
              <a:xfrm>
                <a:off x="6716538" y="2121166"/>
                <a:ext cx="18004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altLang="zh-CN" b="1" dirty="0"/>
                  <a:t>7</a:t>
                </a:r>
                <a:r>
                  <a:rPr lang="zh-CN" altLang="en-US" b="1" dirty="0"/>
                  <a:t>月</a:t>
                </a:r>
                <a:endParaRPr lang="en-GB" altLang="zh-CN" b="1" dirty="0"/>
              </a:p>
              <a:p>
                <a:pPr algn="ctr"/>
                <a:r>
                  <a:rPr lang="zh-CN" altLang="en-US" dirty="0"/>
                  <a:t>固定學校及工作</a:t>
                </a:r>
                <a:endParaRPr lang="en-GB" dirty="0"/>
              </a:p>
            </p:txBody>
          </p:sp>
          <p:pic>
            <p:nvPicPr>
              <p:cNvPr id="21" name="Graphic 20" descr="Classroom with solid fill">
                <a:extLst>
                  <a:ext uri="{FF2B5EF4-FFF2-40B4-BE49-F238E27FC236}">
                    <a16:creationId xmlns:a16="http://schemas.microsoft.com/office/drawing/2014/main" id="{53A075F0-014E-4596-9034-86C05EB77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879240" y="1644922"/>
                <a:ext cx="581910" cy="581910"/>
              </a:xfrm>
              <a:prstGeom prst="rect">
                <a:avLst/>
              </a:prstGeom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E8B2B4E-AC25-42F4-9FA3-60014AFF0A09}"/>
              </a:ext>
            </a:extLst>
          </p:cNvPr>
          <p:cNvGrpSpPr/>
          <p:nvPr/>
        </p:nvGrpSpPr>
        <p:grpSpPr>
          <a:xfrm>
            <a:off x="290941" y="3075310"/>
            <a:ext cx="11421615" cy="2125707"/>
            <a:chOff x="290945" y="3981179"/>
            <a:chExt cx="11421615" cy="212570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D15E38A-F06F-4378-8AA9-E7406A60D7B9}"/>
                </a:ext>
              </a:extLst>
            </p:cNvPr>
            <p:cNvSpPr txBox="1"/>
            <p:nvPr/>
          </p:nvSpPr>
          <p:spPr>
            <a:xfrm rot="16200000">
              <a:off x="142186" y="450538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/>
                <a:t>買樓</a:t>
              </a:r>
              <a:endParaRPr lang="en-GB" sz="2000" b="1" dirty="0"/>
            </a:p>
          </p:txBody>
        </p:sp>
        <p:sp>
          <p:nvSpPr>
            <p:cNvPr id="61" name="Flowchart: Connector 60">
              <a:extLst>
                <a:ext uri="{FF2B5EF4-FFF2-40B4-BE49-F238E27FC236}">
                  <a16:creationId xmlns:a16="http://schemas.microsoft.com/office/drawing/2014/main" id="{2372DA32-F905-4098-999E-B388EEA7CDCF}"/>
                </a:ext>
              </a:extLst>
            </p:cNvPr>
            <p:cNvSpPr/>
            <p:nvPr/>
          </p:nvSpPr>
          <p:spPr>
            <a:xfrm>
              <a:off x="6785384" y="4412733"/>
              <a:ext cx="260130" cy="283029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E8F3D1-7E91-43B0-AD58-6D980E744094}"/>
                </a:ext>
              </a:extLst>
            </p:cNvPr>
            <p:cNvSpPr txBox="1"/>
            <p:nvPr/>
          </p:nvSpPr>
          <p:spPr>
            <a:xfrm>
              <a:off x="6394109" y="4734240"/>
              <a:ext cx="11079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zh-CN" b="1" dirty="0"/>
                <a:t>8</a:t>
              </a:r>
              <a:r>
                <a:rPr lang="zh-CN" altLang="en-US" b="1" dirty="0"/>
                <a:t>月</a:t>
              </a:r>
              <a:endParaRPr lang="en-GB" altLang="zh-CN" b="1" dirty="0"/>
            </a:p>
            <a:p>
              <a:pPr algn="ctr"/>
              <a:r>
                <a:rPr lang="zh-CN" altLang="en-US" dirty="0"/>
                <a:t>決定搜索條件</a:t>
              </a:r>
              <a:endParaRPr lang="en-GB" dirty="0"/>
            </a:p>
          </p:txBody>
        </p:sp>
        <p:sp>
          <p:nvSpPr>
            <p:cNvPr id="26" name="Arrow: Left-Right 25">
              <a:extLst>
                <a:ext uri="{FF2B5EF4-FFF2-40B4-BE49-F238E27FC236}">
                  <a16:creationId xmlns:a16="http://schemas.microsoft.com/office/drawing/2014/main" id="{0836B90A-E35C-4BEE-886E-7568E6FE9248}"/>
                </a:ext>
              </a:extLst>
            </p:cNvPr>
            <p:cNvSpPr/>
            <p:nvPr/>
          </p:nvSpPr>
          <p:spPr>
            <a:xfrm>
              <a:off x="2537810" y="4586313"/>
              <a:ext cx="4172626" cy="104988"/>
            </a:xfrm>
            <a:prstGeom prst="leftRight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B9ABCF-6E77-4C52-98A8-7485658C7A38}"/>
                </a:ext>
              </a:extLst>
            </p:cNvPr>
            <p:cNvSpPr txBox="1"/>
            <p:nvPr/>
          </p:nvSpPr>
          <p:spPr>
            <a:xfrm>
              <a:off x="4060016" y="3981179"/>
              <a:ext cx="1202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地區樓市探索</a:t>
              </a:r>
              <a:endParaRPr lang="en-GB" altLang="zh-CN" dirty="0"/>
            </a:p>
          </p:txBody>
        </p:sp>
        <p:sp>
          <p:nvSpPr>
            <p:cNvPr id="65" name="Flowchart: Connector 64">
              <a:extLst>
                <a:ext uri="{FF2B5EF4-FFF2-40B4-BE49-F238E27FC236}">
                  <a16:creationId xmlns:a16="http://schemas.microsoft.com/office/drawing/2014/main" id="{24CB1788-35F5-49FF-8469-3FDA686DF89F}"/>
                </a:ext>
              </a:extLst>
            </p:cNvPr>
            <p:cNvSpPr/>
            <p:nvPr/>
          </p:nvSpPr>
          <p:spPr>
            <a:xfrm>
              <a:off x="8221874" y="4409644"/>
              <a:ext cx="260130" cy="283029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CFA4005-5E54-45B0-BEE3-D054E43F7CD8}"/>
                </a:ext>
              </a:extLst>
            </p:cNvPr>
            <p:cNvSpPr txBox="1"/>
            <p:nvPr/>
          </p:nvSpPr>
          <p:spPr>
            <a:xfrm>
              <a:off x="7750892" y="4734240"/>
              <a:ext cx="1202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zh-CN" b="1" dirty="0"/>
                <a:t>9</a:t>
              </a:r>
              <a:r>
                <a:rPr lang="zh-CN" altLang="en-US" b="1" dirty="0"/>
                <a:t>月</a:t>
              </a:r>
              <a:r>
                <a:rPr lang="en-GB" altLang="zh-CN" b="1" dirty="0"/>
                <a:t>-10</a:t>
              </a:r>
              <a:r>
                <a:rPr lang="zh-CN" altLang="en-US" b="1" dirty="0"/>
                <a:t>月</a:t>
              </a:r>
              <a:endParaRPr lang="en-GB" altLang="zh-CN" b="1" dirty="0"/>
            </a:p>
            <a:p>
              <a:pPr algn="ctr"/>
              <a:r>
                <a:rPr lang="zh-CN" altLang="en-US" dirty="0"/>
                <a:t>報價議價</a:t>
              </a:r>
              <a:endParaRPr lang="en-GB" dirty="0"/>
            </a:p>
          </p:txBody>
        </p:sp>
        <p:sp>
          <p:nvSpPr>
            <p:cNvPr id="70" name="Arrow: Left-Right 69">
              <a:extLst>
                <a:ext uri="{FF2B5EF4-FFF2-40B4-BE49-F238E27FC236}">
                  <a16:creationId xmlns:a16="http://schemas.microsoft.com/office/drawing/2014/main" id="{0647FFFD-EC7C-4F20-A2B8-3163FF2E143D}"/>
                </a:ext>
              </a:extLst>
            </p:cNvPr>
            <p:cNvSpPr/>
            <p:nvPr/>
          </p:nvSpPr>
          <p:spPr>
            <a:xfrm>
              <a:off x="7206512" y="4586313"/>
              <a:ext cx="860406" cy="104988"/>
            </a:xfrm>
            <a:prstGeom prst="leftRight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C0FA315-5209-4766-8E0C-1EF8568BA386}"/>
                </a:ext>
              </a:extLst>
            </p:cNvPr>
            <p:cNvSpPr txBox="1"/>
            <p:nvPr/>
          </p:nvSpPr>
          <p:spPr>
            <a:xfrm>
              <a:off x="7265891" y="4164387"/>
              <a:ext cx="741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搜索</a:t>
              </a:r>
              <a:endParaRPr lang="en-GB" altLang="zh-CN" dirty="0"/>
            </a:p>
          </p:txBody>
        </p:sp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EA669C5E-5DAE-4656-B13A-00FB0FFBB7AD}"/>
                </a:ext>
              </a:extLst>
            </p:cNvPr>
            <p:cNvSpPr/>
            <p:nvPr/>
          </p:nvSpPr>
          <p:spPr>
            <a:xfrm>
              <a:off x="9822635" y="4408272"/>
              <a:ext cx="260130" cy="283029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BE907B4-BC44-4C86-A457-3F3FEC4CF516}"/>
                </a:ext>
              </a:extLst>
            </p:cNvPr>
            <p:cNvSpPr txBox="1"/>
            <p:nvPr/>
          </p:nvSpPr>
          <p:spPr>
            <a:xfrm>
              <a:off x="9351653" y="4733863"/>
              <a:ext cx="1202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zh-CN" b="1" dirty="0"/>
                <a:t>12</a:t>
              </a:r>
              <a:r>
                <a:rPr lang="zh-CN" altLang="en-US" b="1" dirty="0"/>
                <a:t>月</a:t>
              </a:r>
              <a:endParaRPr lang="en-GB" altLang="zh-CN" b="1" dirty="0"/>
            </a:p>
            <a:p>
              <a:pPr algn="ctr"/>
              <a:r>
                <a:rPr lang="zh-CN" altLang="en-US" dirty="0"/>
                <a:t>交換合同</a:t>
              </a:r>
              <a:endParaRPr lang="en-GB" dirty="0"/>
            </a:p>
          </p:txBody>
        </p:sp>
        <p:sp>
          <p:nvSpPr>
            <p:cNvPr id="75" name="Arrow: Left-Right 74">
              <a:extLst>
                <a:ext uri="{FF2B5EF4-FFF2-40B4-BE49-F238E27FC236}">
                  <a16:creationId xmlns:a16="http://schemas.microsoft.com/office/drawing/2014/main" id="{7CF676BB-5E7F-4D17-9C3B-962AFA599DC9}"/>
                </a:ext>
              </a:extLst>
            </p:cNvPr>
            <p:cNvSpPr/>
            <p:nvPr/>
          </p:nvSpPr>
          <p:spPr>
            <a:xfrm>
              <a:off x="8631071" y="4586312"/>
              <a:ext cx="1042497" cy="108521"/>
            </a:xfrm>
            <a:prstGeom prst="leftRight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E8B8738-ECCB-47A3-913A-6500F6398989}"/>
                </a:ext>
              </a:extLst>
            </p:cNvPr>
            <p:cNvSpPr txBox="1"/>
            <p:nvPr/>
          </p:nvSpPr>
          <p:spPr>
            <a:xfrm>
              <a:off x="8568788" y="4171963"/>
              <a:ext cx="1202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約</a:t>
              </a:r>
              <a:r>
                <a:rPr lang="en-GB" altLang="zh-CN" dirty="0"/>
                <a:t>6-8</a:t>
              </a:r>
              <a:r>
                <a:rPr lang="zh-CN" altLang="en-US" dirty="0"/>
                <a:t>星期</a:t>
              </a:r>
              <a:endParaRPr lang="en-GB" altLang="zh-CN" dirty="0"/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id="{7F1BC3B2-3BE0-43A8-AB62-0F79E37C1533}"/>
                </a:ext>
              </a:extLst>
            </p:cNvPr>
            <p:cNvSpPr/>
            <p:nvPr/>
          </p:nvSpPr>
          <p:spPr>
            <a:xfrm>
              <a:off x="10981448" y="4408272"/>
              <a:ext cx="260130" cy="283029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551D8-557E-4DFB-8DF0-573A2FA87437}"/>
                </a:ext>
              </a:extLst>
            </p:cNvPr>
            <p:cNvSpPr txBox="1"/>
            <p:nvPr/>
          </p:nvSpPr>
          <p:spPr>
            <a:xfrm>
              <a:off x="10510466" y="4733863"/>
              <a:ext cx="1202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zh-CN" b="1" dirty="0"/>
                <a:t>2022</a:t>
              </a:r>
              <a:r>
                <a:rPr lang="zh-CN" altLang="en-US" b="1" dirty="0"/>
                <a:t>年初</a:t>
              </a:r>
              <a:endParaRPr lang="en-GB" altLang="zh-CN" b="1" dirty="0"/>
            </a:p>
            <a:p>
              <a:pPr algn="ctr"/>
              <a:r>
                <a:rPr lang="zh-CN" altLang="en-US" dirty="0"/>
                <a:t>成交</a:t>
              </a:r>
              <a:endParaRPr lang="en-GB" dirty="0"/>
            </a:p>
          </p:txBody>
        </p:sp>
        <p:sp>
          <p:nvSpPr>
            <p:cNvPr id="79" name="Arrow: Left-Right 78">
              <a:extLst>
                <a:ext uri="{FF2B5EF4-FFF2-40B4-BE49-F238E27FC236}">
                  <a16:creationId xmlns:a16="http://schemas.microsoft.com/office/drawing/2014/main" id="{6DB2FADC-A698-48C6-A773-88174389751B}"/>
                </a:ext>
              </a:extLst>
            </p:cNvPr>
            <p:cNvSpPr/>
            <p:nvPr/>
          </p:nvSpPr>
          <p:spPr>
            <a:xfrm>
              <a:off x="10231832" y="4586312"/>
              <a:ext cx="599454" cy="95458"/>
            </a:xfrm>
            <a:prstGeom prst="leftRight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FCDD1E9-5FD7-46D0-B6D5-3088D225F308}"/>
                </a:ext>
              </a:extLst>
            </p:cNvPr>
            <p:cNvSpPr txBox="1"/>
            <p:nvPr/>
          </p:nvSpPr>
          <p:spPr>
            <a:xfrm>
              <a:off x="9919949" y="4171963"/>
              <a:ext cx="1202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約</a:t>
              </a:r>
              <a:r>
                <a:rPr lang="en-GB" altLang="zh-CN" dirty="0"/>
                <a:t>1</a:t>
              </a:r>
              <a:r>
                <a:rPr lang="zh-CN" altLang="en-US" dirty="0"/>
                <a:t>個月</a:t>
              </a:r>
              <a:endParaRPr lang="en-GB" altLang="zh-CN" dirty="0"/>
            </a:p>
          </p:txBody>
        </p:sp>
        <p:sp>
          <p:nvSpPr>
            <p:cNvPr id="35" name="Arrow: Left-Right 34">
              <a:extLst>
                <a:ext uri="{FF2B5EF4-FFF2-40B4-BE49-F238E27FC236}">
                  <a16:creationId xmlns:a16="http://schemas.microsoft.com/office/drawing/2014/main" id="{8CD34FCB-30E5-4DFE-91F8-2B74B204E5B8}"/>
                </a:ext>
              </a:extLst>
            </p:cNvPr>
            <p:cNvSpPr/>
            <p:nvPr/>
          </p:nvSpPr>
          <p:spPr>
            <a:xfrm>
              <a:off x="8221874" y="5517450"/>
              <a:ext cx="3019704" cy="589436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法律程序可長達半年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0299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AAF4-1955-4C48-B612-69F5352B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</a:t>
            </a:r>
            <a:r>
              <a:rPr lang="zh-CN" altLang="en-US" b="1" dirty="0"/>
              <a:t>買樓時間表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11DC2-4F1C-4B9F-8155-F9883469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1FEE-1AE5-458D-88D5-7602A26F076F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FEBBB-0AEB-4250-8608-6A6E5B8A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2020 Anglo Chinese Immigration, Excelsior UK Consulting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CA5B0-260F-447F-A0C3-0E5A9921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11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6FE14-3218-4F32-B116-97F3F0A19C0C}"/>
              </a:ext>
            </a:extLst>
          </p:cNvPr>
          <p:cNvSpPr/>
          <p:nvPr/>
        </p:nvSpPr>
        <p:spPr>
          <a:xfrm>
            <a:off x="1910096" y="3429000"/>
            <a:ext cx="1181652" cy="929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決定揀樓條件</a:t>
            </a:r>
            <a:endParaRPr lang="en-GB" altLang="zh-CN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487E32-75BF-40E1-8F96-EBE27A119F3D}"/>
              </a:ext>
            </a:extLst>
          </p:cNvPr>
          <p:cNvSpPr/>
          <p:nvPr/>
        </p:nvSpPr>
        <p:spPr>
          <a:xfrm>
            <a:off x="3560487" y="3429000"/>
            <a:ext cx="1110979" cy="929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尋找</a:t>
            </a:r>
            <a:endParaRPr lang="en-GB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心儀物業</a:t>
            </a:r>
            <a:endParaRPr lang="en-GB" altLang="zh-CN" b="1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6715F30-337B-46CA-832C-AA69B487CB1F}"/>
              </a:ext>
            </a:extLst>
          </p:cNvPr>
          <p:cNvSpPr/>
          <p:nvPr/>
        </p:nvSpPr>
        <p:spPr>
          <a:xfrm>
            <a:off x="322648" y="3429000"/>
            <a:ext cx="1181652" cy="9295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地區樓市探索</a:t>
            </a:r>
            <a:endParaRPr lang="en-GB" altLang="zh-CN" b="1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DF797EE-419F-42B9-90BD-166BE7A5B906}"/>
              </a:ext>
            </a:extLst>
          </p:cNvPr>
          <p:cNvCxnSpPr>
            <a:stCxn id="80" idx="3"/>
            <a:endCxn id="11" idx="1"/>
          </p:cNvCxnSpPr>
          <p:nvPr/>
        </p:nvCxnSpPr>
        <p:spPr>
          <a:xfrm>
            <a:off x="1504300" y="3893784"/>
            <a:ext cx="4057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F491486-EF85-40C5-BB67-FC9D44C6009C}"/>
              </a:ext>
            </a:extLst>
          </p:cNvPr>
          <p:cNvCxnSpPr>
            <a:stCxn id="11" idx="3"/>
            <a:endCxn id="14" idx="1"/>
          </p:cNvCxnSpPr>
          <p:nvPr/>
        </p:nvCxnSpPr>
        <p:spPr>
          <a:xfrm>
            <a:off x="3091748" y="3893784"/>
            <a:ext cx="468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5F5D528-8DF2-4D55-9001-E7C73E286EF2}"/>
              </a:ext>
            </a:extLst>
          </p:cNvPr>
          <p:cNvSpPr txBox="1"/>
          <p:nvPr/>
        </p:nvSpPr>
        <p:spPr>
          <a:xfrm>
            <a:off x="1272350" y="2137898"/>
            <a:ext cx="2053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/>
              <a:t>現在 </a:t>
            </a:r>
            <a:r>
              <a:rPr lang="en-GB" altLang="zh-CN" sz="2000" b="1" dirty="0"/>
              <a:t>- 2021</a:t>
            </a:r>
            <a:r>
              <a:rPr lang="zh-CN" altLang="en-US" sz="2000" b="1" dirty="0"/>
              <a:t>年</a:t>
            </a:r>
            <a:r>
              <a:rPr lang="en-GB" altLang="zh-CN" sz="2000" b="1" dirty="0"/>
              <a:t>8</a:t>
            </a:r>
            <a:r>
              <a:rPr lang="zh-CN" altLang="en-US" sz="2000" b="1" dirty="0"/>
              <a:t>月</a:t>
            </a:r>
            <a:endParaRPr lang="en-GB" altLang="zh-CN" sz="2000" b="1" dirty="0"/>
          </a:p>
          <a:p>
            <a:pPr algn="ctr"/>
            <a:r>
              <a:rPr lang="zh-CN" altLang="en-US" sz="2000" dirty="0"/>
              <a:t>背景研究</a:t>
            </a:r>
            <a:endParaRPr lang="en-GB" altLang="zh-CN" sz="2000" dirty="0"/>
          </a:p>
          <a:p>
            <a:pPr algn="ctr"/>
            <a:r>
              <a:rPr lang="zh-CN" altLang="en-US" sz="2000" dirty="0"/>
              <a:t>確定買樓目標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7258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AAF4-1955-4C48-B612-69F5352B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</a:t>
            </a:r>
            <a:r>
              <a:rPr lang="zh-CN" altLang="en-US" b="1" dirty="0"/>
              <a:t>買樓時間表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11DC2-4F1C-4B9F-8155-F9883469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1FEE-1AE5-458D-88D5-7602A26F076F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FEBBB-0AEB-4250-8608-6A6E5B8A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2020 Anglo Chinese Immigration, Excelsior UK Consulting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CA5B0-260F-447F-A0C3-0E5A9921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12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6FE14-3218-4F32-B116-97F3F0A19C0C}"/>
              </a:ext>
            </a:extLst>
          </p:cNvPr>
          <p:cNvSpPr/>
          <p:nvPr/>
        </p:nvSpPr>
        <p:spPr>
          <a:xfrm>
            <a:off x="1910096" y="3429000"/>
            <a:ext cx="1181652" cy="929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決定揀樓條件</a:t>
            </a:r>
            <a:endParaRPr lang="en-GB" altLang="zh-CN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487E32-75BF-40E1-8F96-EBE27A119F3D}"/>
              </a:ext>
            </a:extLst>
          </p:cNvPr>
          <p:cNvSpPr/>
          <p:nvPr/>
        </p:nvSpPr>
        <p:spPr>
          <a:xfrm>
            <a:off x="3560487" y="3429000"/>
            <a:ext cx="1110979" cy="929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尋找</a:t>
            </a:r>
            <a:endParaRPr lang="en-GB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心儀物業</a:t>
            </a:r>
            <a:endParaRPr lang="en-GB" altLang="zh-CN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B76088-BF66-42DB-B658-60045596B714}"/>
              </a:ext>
            </a:extLst>
          </p:cNvPr>
          <p:cNvSpPr/>
          <p:nvPr/>
        </p:nvSpPr>
        <p:spPr>
          <a:xfrm>
            <a:off x="5140205" y="3429000"/>
            <a:ext cx="1110979" cy="9371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報價議價</a:t>
            </a:r>
            <a:endParaRPr lang="en-GB" altLang="zh-CN" b="1" dirty="0">
              <a:solidFill>
                <a:schemeClr val="tx1"/>
              </a:solidFill>
            </a:endParaRP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B59973B3-1A28-460C-8669-E92F9CD8BAE0}"/>
              </a:ext>
            </a:extLst>
          </p:cNvPr>
          <p:cNvCxnSpPr>
            <a:cxnSpLocks/>
            <a:stCxn id="14" idx="3"/>
            <a:endCxn id="27" idx="1"/>
          </p:cNvCxnSpPr>
          <p:nvPr/>
        </p:nvCxnSpPr>
        <p:spPr>
          <a:xfrm>
            <a:off x="4671466" y="3893784"/>
            <a:ext cx="468739" cy="380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26715F30-337B-46CA-832C-AA69B487CB1F}"/>
              </a:ext>
            </a:extLst>
          </p:cNvPr>
          <p:cNvSpPr/>
          <p:nvPr/>
        </p:nvSpPr>
        <p:spPr>
          <a:xfrm>
            <a:off x="322648" y="3429000"/>
            <a:ext cx="1181652" cy="9295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地區樓市探索</a:t>
            </a:r>
            <a:endParaRPr lang="en-GB" altLang="zh-CN" b="1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DF797EE-419F-42B9-90BD-166BE7A5B906}"/>
              </a:ext>
            </a:extLst>
          </p:cNvPr>
          <p:cNvCxnSpPr>
            <a:stCxn id="80" idx="3"/>
            <a:endCxn id="11" idx="1"/>
          </p:cNvCxnSpPr>
          <p:nvPr/>
        </p:nvCxnSpPr>
        <p:spPr>
          <a:xfrm>
            <a:off x="1504300" y="3893784"/>
            <a:ext cx="4057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F491486-EF85-40C5-BB67-FC9D44C6009C}"/>
              </a:ext>
            </a:extLst>
          </p:cNvPr>
          <p:cNvCxnSpPr>
            <a:stCxn id="11" idx="3"/>
            <a:endCxn id="14" idx="1"/>
          </p:cNvCxnSpPr>
          <p:nvPr/>
        </p:nvCxnSpPr>
        <p:spPr>
          <a:xfrm>
            <a:off x="3091748" y="3893784"/>
            <a:ext cx="468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37D3953-BA26-4333-9692-AAAAAABCEE21}"/>
              </a:ext>
            </a:extLst>
          </p:cNvPr>
          <p:cNvSpPr txBox="1"/>
          <p:nvPr/>
        </p:nvSpPr>
        <p:spPr>
          <a:xfrm>
            <a:off x="1272350" y="2137898"/>
            <a:ext cx="2053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/>
              <a:t>現在 </a:t>
            </a:r>
            <a:r>
              <a:rPr lang="en-GB" altLang="zh-CN" sz="2000" b="1" dirty="0"/>
              <a:t>- 2021</a:t>
            </a:r>
            <a:r>
              <a:rPr lang="zh-CN" altLang="en-US" sz="2000" b="1" dirty="0"/>
              <a:t>年</a:t>
            </a:r>
            <a:r>
              <a:rPr lang="en-GB" altLang="zh-CN" sz="2000" b="1" dirty="0"/>
              <a:t>8</a:t>
            </a:r>
            <a:r>
              <a:rPr lang="zh-CN" altLang="en-US" sz="2000" b="1" dirty="0"/>
              <a:t>月</a:t>
            </a:r>
            <a:endParaRPr lang="en-GB" altLang="zh-CN" sz="2000" b="1" dirty="0"/>
          </a:p>
          <a:p>
            <a:pPr algn="ctr"/>
            <a:r>
              <a:rPr lang="zh-CN" altLang="en-US" sz="2000" dirty="0"/>
              <a:t>背景研究</a:t>
            </a:r>
            <a:endParaRPr lang="en-GB" altLang="zh-CN" sz="2000" dirty="0"/>
          </a:p>
          <a:p>
            <a:pPr algn="ctr"/>
            <a:r>
              <a:rPr lang="zh-CN" altLang="en-US" sz="2000" dirty="0"/>
              <a:t>確定買樓目標</a:t>
            </a:r>
            <a:endParaRPr lang="en-GB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A90C53-87FD-418C-AA02-999851EE5C57}"/>
              </a:ext>
            </a:extLst>
          </p:cNvPr>
          <p:cNvSpPr txBox="1"/>
          <p:nvPr/>
        </p:nvSpPr>
        <p:spPr>
          <a:xfrm>
            <a:off x="4833919" y="213477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2000" b="1" dirty="0"/>
              <a:t>2021</a:t>
            </a:r>
            <a:r>
              <a:rPr lang="zh-CN" altLang="en-US" sz="2000" b="1" dirty="0"/>
              <a:t>年</a:t>
            </a:r>
            <a:r>
              <a:rPr lang="en-GB" altLang="zh-CN" sz="2000" b="1" dirty="0"/>
              <a:t>9-10</a:t>
            </a:r>
            <a:r>
              <a:rPr lang="zh-CN" altLang="en-US" sz="2000" b="1" dirty="0"/>
              <a:t>月</a:t>
            </a:r>
            <a:endParaRPr lang="en-GB" altLang="zh-CN" sz="2000" b="1" dirty="0"/>
          </a:p>
          <a:p>
            <a:pPr algn="ctr"/>
            <a:r>
              <a:rPr lang="zh-CN" altLang="en-US" sz="2000" dirty="0"/>
              <a:t>找到心儀物業</a:t>
            </a:r>
            <a:endParaRPr lang="en-GB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25743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AAF4-1955-4C48-B612-69F5352B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</a:t>
            </a:r>
            <a:r>
              <a:rPr lang="zh-CN" altLang="en-US" b="1" dirty="0"/>
              <a:t>買樓時間表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11DC2-4F1C-4B9F-8155-F9883469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1FEE-1AE5-458D-88D5-7602A26F076F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FEBBB-0AEB-4250-8608-6A6E5B8A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2020 Anglo Chinese Immigration, Excelsior UK Consulting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CA5B0-260F-447F-A0C3-0E5A9921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13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6FE14-3218-4F32-B116-97F3F0A19C0C}"/>
              </a:ext>
            </a:extLst>
          </p:cNvPr>
          <p:cNvSpPr/>
          <p:nvPr/>
        </p:nvSpPr>
        <p:spPr>
          <a:xfrm>
            <a:off x="1910096" y="3429000"/>
            <a:ext cx="1181652" cy="929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決定揀樓條件</a:t>
            </a:r>
            <a:endParaRPr lang="en-GB" altLang="zh-CN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487E32-75BF-40E1-8F96-EBE27A119F3D}"/>
              </a:ext>
            </a:extLst>
          </p:cNvPr>
          <p:cNvSpPr/>
          <p:nvPr/>
        </p:nvSpPr>
        <p:spPr>
          <a:xfrm>
            <a:off x="3560487" y="3429000"/>
            <a:ext cx="1110979" cy="929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尋找</a:t>
            </a:r>
            <a:endParaRPr lang="en-GB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心儀物業</a:t>
            </a:r>
            <a:endParaRPr lang="en-GB" altLang="zh-CN" b="1" dirty="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2138F62-8A7D-488A-84D4-E208B6D1BFA2}"/>
              </a:ext>
            </a:extLst>
          </p:cNvPr>
          <p:cNvGrpSpPr/>
          <p:nvPr/>
        </p:nvGrpSpPr>
        <p:grpSpPr>
          <a:xfrm>
            <a:off x="6926516" y="2842665"/>
            <a:ext cx="4942836" cy="3316336"/>
            <a:chOff x="3957324" y="1754664"/>
            <a:chExt cx="4942836" cy="379023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16490A-AD00-495C-8BD6-D2F706AD02FC}"/>
                </a:ext>
              </a:extLst>
            </p:cNvPr>
            <p:cNvSpPr/>
            <p:nvPr/>
          </p:nvSpPr>
          <p:spPr>
            <a:xfrm>
              <a:off x="3957324" y="1754664"/>
              <a:ext cx="4942836" cy="32440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</a:rPr>
                <a:t>法律程序</a:t>
              </a:r>
              <a:endParaRPr lang="en-GB" altLang="zh-CN" b="1" dirty="0">
                <a:solidFill>
                  <a:schemeClr val="tx1"/>
                </a:solidFill>
              </a:endParaRPr>
            </a:p>
            <a:p>
              <a:pPr algn="ctr"/>
              <a:r>
                <a:rPr lang="en-GB" altLang="zh-CN" b="1" dirty="0">
                  <a:solidFill>
                    <a:schemeClr val="tx1"/>
                  </a:solidFill>
                </a:rPr>
                <a:t>Legal Process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55C10A5-A6D7-41B7-A535-47AAB9F6E383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5491487" y="3649781"/>
              <a:ext cx="21842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A37A98B-A8F5-454A-B999-3AB2A58AD375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7223748" y="3649781"/>
              <a:ext cx="1404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9BC9A92-9AE9-4EBF-B332-39CCA81349E1}"/>
                </a:ext>
              </a:extLst>
            </p:cNvPr>
            <p:cNvGrpSpPr/>
            <p:nvPr/>
          </p:nvGrpSpPr>
          <p:grpSpPr>
            <a:xfrm>
              <a:off x="4095902" y="2483722"/>
              <a:ext cx="4663844" cy="3061175"/>
              <a:chOff x="4095902" y="2483722"/>
              <a:chExt cx="4663844" cy="306117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9E2E2C-BD9C-409D-9333-C0E4CC5A3B22}"/>
                  </a:ext>
                </a:extLst>
              </p:cNvPr>
              <p:cNvSpPr/>
              <p:nvPr/>
            </p:nvSpPr>
            <p:spPr>
              <a:xfrm>
                <a:off x="5709909" y="2483722"/>
                <a:ext cx="1513840" cy="2332117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/>
                  <a:t>交換合同</a:t>
                </a:r>
                <a:endParaRPr lang="en-GB" altLang="zh-CN" b="1" dirty="0"/>
              </a:p>
              <a:p>
                <a:pPr algn="ctr"/>
                <a:r>
                  <a:rPr lang="en-US" altLang="zh-CN" b="1" dirty="0"/>
                  <a:t>Exchange Contract</a:t>
                </a:r>
                <a:endParaRPr lang="en-GB" b="1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5F5D6D-B7E8-4777-AAB5-ED15D091AAE0}"/>
                  </a:ext>
                </a:extLst>
              </p:cNvPr>
              <p:cNvSpPr/>
              <p:nvPr/>
            </p:nvSpPr>
            <p:spPr>
              <a:xfrm>
                <a:off x="4095902" y="2483723"/>
                <a:ext cx="1395584" cy="2332117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/>
                  <a:t>達成協議：合同前階段</a:t>
                </a:r>
                <a:endParaRPr lang="en-GB" altLang="zh-CN" b="1" dirty="0"/>
              </a:p>
              <a:p>
                <a:pPr algn="ctr"/>
                <a:r>
                  <a:rPr lang="en-GB" altLang="zh-CN" b="1" dirty="0"/>
                  <a:t>Offer accepted</a:t>
                </a:r>
                <a:endParaRPr lang="en-GB" b="1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EC6806-BCF8-42DB-BC16-E66509CAC69D}"/>
                  </a:ext>
                </a:extLst>
              </p:cNvPr>
              <p:cNvSpPr/>
              <p:nvPr/>
            </p:nvSpPr>
            <p:spPr>
              <a:xfrm>
                <a:off x="7364162" y="2483723"/>
                <a:ext cx="1395584" cy="233211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/>
                  <a:t>成交</a:t>
                </a:r>
                <a:endParaRPr lang="en-GB" altLang="zh-CN" b="1" dirty="0"/>
              </a:p>
              <a:p>
                <a:pPr algn="ctr"/>
                <a:r>
                  <a:rPr lang="en-GB" altLang="zh-CN" b="1" dirty="0"/>
                  <a:t>Completion</a:t>
                </a:r>
              </a:p>
            </p:txBody>
          </p:sp>
          <p:sp>
            <p:nvSpPr>
              <p:cNvPr id="22" name="Right Brace 21">
                <a:extLst>
                  <a:ext uri="{FF2B5EF4-FFF2-40B4-BE49-F238E27FC236}">
                    <a16:creationId xmlns:a16="http://schemas.microsoft.com/office/drawing/2014/main" id="{001289C1-F6AA-4594-8810-27C11C9545F2}"/>
                  </a:ext>
                </a:extLst>
              </p:cNvPr>
              <p:cNvSpPr/>
              <p:nvPr/>
            </p:nvSpPr>
            <p:spPr>
              <a:xfrm rot="5400000">
                <a:off x="5455918" y="4145279"/>
                <a:ext cx="274321" cy="1615441"/>
              </a:xfrm>
              <a:prstGeom prst="rightBrac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94AD15B-BDB0-4B93-8C88-0A354EBFF663}"/>
                  </a:ext>
                </a:extLst>
              </p:cNvPr>
              <p:cNvSpPr txBox="1"/>
              <p:nvPr/>
            </p:nvSpPr>
            <p:spPr>
              <a:xfrm>
                <a:off x="4785358" y="5175565"/>
                <a:ext cx="16770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需時約</a:t>
                </a:r>
                <a:r>
                  <a:rPr lang="en-US" altLang="zh-CN" dirty="0"/>
                  <a:t>6-8</a:t>
                </a:r>
                <a:r>
                  <a:rPr lang="zh-CN" altLang="en-US" dirty="0"/>
                  <a:t>星期</a:t>
                </a:r>
                <a:endParaRPr lang="en-GB" dirty="0"/>
              </a:p>
            </p:txBody>
          </p:sp>
          <p:sp>
            <p:nvSpPr>
              <p:cNvPr id="24" name="Right Brace 23">
                <a:extLst>
                  <a:ext uri="{FF2B5EF4-FFF2-40B4-BE49-F238E27FC236}">
                    <a16:creationId xmlns:a16="http://schemas.microsoft.com/office/drawing/2014/main" id="{54841814-BA6C-456C-8F6F-CB5308672988}"/>
                  </a:ext>
                </a:extLst>
              </p:cNvPr>
              <p:cNvSpPr/>
              <p:nvPr/>
            </p:nvSpPr>
            <p:spPr>
              <a:xfrm rot="5400000">
                <a:off x="7111956" y="4145279"/>
                <a:ext cx="274321" cy="1615441"/>
              </a:xfrm>
              <a:prstGeom prst="rightBrac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BF93E7-B945-43D7-B962-C948834A51FF}"/>
                  </a:ext>
                </a:extLst>
              </p:cNvPr>
              <p:cNvSpPr txBox="1"/>
              <p:nvPr/>
            </p:nvSpPr>
            <p:spPr>
              <a:xfrm>
                <a:off x="6752024" y="5161439"/>
                <a:ext cx="994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約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個月</a:t>
                </a:r>
                <a:endParaRPr lang="en-GB" dirty="0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56925B3-07EA-429D-817A-E159534FB192}"/>
              </a:ext>
            </a:extLst>
          </p:cNvPr>
          <p:cNvSpPr/>
          <p:nvPr/>
        </p:nvSpPr>
        <p:spPr>
          <a:xfrm>
            <a:off x="8460678" y="2003641"/>
            <a:ext cx="2931848" cy="5934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法律程序需要的時間有諸多變數，可長達半年</a:t>
            </a:r>
            <a:endParaRPr lang="en-GB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B76088-BF66-42DB-B658-60045596B714}"/>
              </a:ext>
            </a:extLst>
          </p:cNvPr>
          <p:cNvSpPr/>
          <p:nvPr/>
        </p:nvSpPr>
        <p:spPr>
          <a:xfrm>
            <a:off x="5140205" y="3429000"/>
            <a:ext cx="1110979" cy="9371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報價議價</a:t>
            </a:r>
            <a:endParaRPr lang="en-GB" altLang="zh-CN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F16EE3-22A0-4610-B6AD-D355AEBD70C5}"/>
              </a:ext>
            </a:extLst>
          </p:cNvPr>
          <p:cNvSpPr/>
          <p:nvPr/>
        </p:nvSpPr>
        <p:spPr>
          <a:xfrm>
            <a:off x="6855756" y="1970954"/>
            <a:ext cx="1315741" cy="688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測量師報告</a:t>
            </a:r>
            <a:endParaRPr lang="en-GB" dirty="0"/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AB3D92C5-5817-4643-A1A2-DB920A390007}"/>
              </a:ext>
            </a:extLst>
          </p:cNvPr>
          <p:cNvCxnSpPr>
            <a:stCxn id="28" idx="2"/>
            <a:endCxn id="10" idx="0"/>
          </p:cNvCxnSpPr>
          <p:nvPr/>
        </p:nvCxnSpPr>
        <p:spPr>
          <a:xfrm rot="16200000" flipH="1">
            <a:off x="8064265" y="2108812"/>
            <a:ext cx="821118" cy="192239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11CFA6AC-1714-4E2C-AC4F-BF839A5EE35E}"/>
              </a:ext>
            </a:extLst>
          </p:cNvPr>
          <p:cNvCxnSpPr>
            <a:cxnSpLocks/>
            <a:stCxn id="27" idx="3"/>
            <a:endCxn id="15" idx="1"/>
          </p:cNvCxnSpPr>
          <p:nvPr/>
        </p:nvCxnSpPr>
        <p:spPr>
          <a:xfrm>
            <a:off x="6251184" y="3897591"/>
            <a:ext cx="813910" cy="60324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49FE66BD-6F05-49B6-825B-A6EB5C0D85FA}"/>
              </a:ext>
            </a:extLst>
          </p:cNvPr>
          <p:cNvCxnSpPr>
            <a:stCxn id="15" idx="0"/>
            <a:endCxn id="28" idx="2"/>
          </p:cNvCxnSpPr>
          <p:nvPr/>
        </p:nvCxnSpPr>
        <p:spPr>
          <a:xfrm rot="16200000" flipV="1">
            <a:off x="7227698" y="2945380"/>
            <a:ext cx="821119" cy="24925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B59973B3-1A28-460C-8669-E92F9CD8BAE0}"/>
              </a:ext>
            </a:extLst>
          </p:cNvPr>
          <p:cNvCxnSpPr>
            <a:cxnSpLocks/>
            <a:stCxn id="14" idx="3"/>
            <a:endCxn id="27" idx="1"/>
          </p:cNvCxnSpPr>
          <p:nvPr/>
        </p:nvCxnSpPr>
        <p:spPr>
          <a:xfrm>
            <a:off x="4671466" y="3893784"/>
            <a:ext cx="468739" cy="380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26715F30-337B-46CA-832C-AA69B487CB1F}"/>
              </a:ext>
            </a:extLst>
          </p:cNvPr>
          <p:cNvSpPr/>
          <p:nvPr/>
        </p:nvSpPr>
        <p:spPr>
          <a:xfrm>
            <a:off x="322648" y="3429000"/>
            <a:ext cx="1181652" cy="9295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地區樓市探索</a:t>
            </a:r>
            <a:endParaRPr lang="en-GB" altLang="zh-CN" b="1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DF797EE-419F-42B9-90BD-166BE7A5B906}"/>
              </a:ext>
            </a:extLst>
          </p:cNvPr>
          <p:cNvCxnSpPr>
            <a:stCxn id="80" idx="3"/>
            <a:endCxn id="11" idx="1"/>
          </p:cNvCxnSpPr>
          <p:nvPr/>
        </p:nvCxnSpPr>
        <p:spPr>
          <a:xfrm>
            <a:off x="1504300" y="3893784"/>
            <a:ext cx="4057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F491486-EF85-40C5-BB67-FC9D44C6009C}"/>
              </a:ext>
            </a:extLst>
          </p:cNvPr>
          <p:cNvCxnSpPr>
            <a:stCxn id="11" idx="3"/>
            <a:endCxn id="14" idx="1"/>
          </p:cNvCxnSpPr>
          <p:nvPr/>
        </p:nvCxnSpPr>
        <p:spPr>
          <a:xfrm>
            <a:off x="3091748" y="3893784"/>
            <a:ext cx="468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771777C-1AB8-4360-85A3-61BE1A64054D}"/>
              </a:ext>
            </a:extLst>
          </p:cNvPr>
          <p:cNvSpPr txBox="1"/>
          <p:nvPr/>
        </p:nvSpPr>
        <p:spPr>
          <a:xfrm>
            <a:off x="1272350" y="2137898"/>
            <a:ext cx="2053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/>
              <a:t>現在 </a:t>
            </a:r>
            <a:r>
              <a:rPr lang="en-GB" altLang="zh-CN" sz="2000" b="1" dirty="0"/>
              <a:t>- 2021</a:t>
            </a:r>
            <a:r>
              <a:rPr lang="zh-CN" altLang="en-US" sz="2000" b="1" dirty="0"/>
              <a:t>年</a:t>
            </a:r>
            <a:r>
              <a:rPr lang="en-GB" altLang="zh-CN" sz="2000" b="1" dirty="0"/>
              <a:t>8</a:t>
            </a:r>
            <a:r>
              <a:rPr lang="zh-CN" altLang="en-US" sz="2000" b="1" dirty="0"/>
              <a:t>月</a:t>
            </a:r>
            <a:endParaRPr lang="en-GB" altLang="zh-CN" sz="2000" b="1" dirty="0"/>
          </a:p>
          <a:p>
            <a:pPr algn="ctr"/>
            <a:r>
              <a:rPr lang="zh-CN" altLang="en-US" sz="2000" dirty="0"/>
              <a:t>背景研究</a:t>
            </a:r>
            <a:endParaRPr lang="en-GB" altLang="zh-CN" sz="2000" dirty="0"/>
          </a:p>
          <a:p>
            <a:pPr algn="ctr"/>
            <a:r>
              <a:rPr lang="zh-CN" altLang="en-US" sz="2000" dirty="0"/>
              <a:t>確定買樓目標</a:t>
            </a:r>
            <a:endParaRPr lang="en-GB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A40CD5-50F9-4AAF-885B-DE3423F37069}"/>
              </a:ext>
            </a:extLst>
          </p:cNvPr>
          <p:cNvSpPr txBox="1"/>
          <p:nvPr/>
        </p:nvSpPr>
        <p:spPr>
          <a:xfrm>
            <a:off x="4833919" y="213477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2000" b="1" dirty="0"/>
              <a:t>2021</a:t>
            </a:r>
            <a:r>
              <a:rPr lang="zh-CN" altLang="en-US" sz="2000" b="1" dirty="0"/>
              <a:t>年</a:t>
            </a:r>
            <a:r>
              <a:rPr lang="en-GB" altLang="zh-CN" sz="2000" b="1" dirty="0"/>
              <a:t>9-10</a:t>
            </a:r>
            <a:r>
              <a:rPr lang="zh-CN" altLang="en-US" sz="2000" b="1" dirty="0"/>
              <a:t>月</a:t>
            </a:r>
            <a:endParaRPr lang="en-GB" altLang="zh-CN" sz="2000" b="1" dirty="0"/>
          </a:p>
          <a:p>
            <a:pPr algn="ctr"/>
            <a:r>
              <a:rPr lang="zh-CN" altLang="en-US" sz="2000" dirty="0"/>
              <a:t>找到心儀物業</a:t>
            </a:r>
            <a:endParaRPr lang="en-GB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34940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DB925F9D-EC41-4256-B2DC-0C22A3A3A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45840"/>
            <a:ext cx="10905066" cy="496631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AE773-47F7-41F4-B69A-B52D7CE6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2CA1FEE-1AE5-458D-88D5-7602A26F076F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12/19/2020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58893-A487-4E83-96E2-E2F673CB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Copyright © 2020 Anglo Chinese Immigration, Excelsior UK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F6C30-92B4-4CD6-B8D9-1C28B9BF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0E92FBB-BA70-4D48-A66A-01CC5FEEFCA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6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F70D-F81B-420B-9B7E-CC6DDA8D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銀行戶口：離港前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D3C3-236D-4576-B0E2-C248F56E0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每次不可以帶超過</a:t>
            </a:r>
            <a:r>
              <a:rPr lang="en-US" altLang="zh-TW" dirty="0"/>
              <a:t>10000</a:t>
            </a:r>
            <a:r>
              <a:rPr lang="zh-TW" altLang="en-US" dirty="0"/>
              <a:t>英鎊現金</a:t>
            </a:r>
            <a:endParaRPr lang="en-GB" altLang="zh-TW" dirty="0"/>
          </a:p>
          <a:p>
            <a:r>
              <a:rPr lang="zh-TW" altLang="en-US" dirty="0"/>
              <a:t>離港前 </a:t>
            </a:r>
            <a:r>
              <a:rPr lang="en-US" altLang="zh-TW" dirty="0"/>
              <a:t>- </a:t>
            </a:r>
            <a:r>
              <a:rPr lang="zh-TW" altLang="en-US" dirty="0"/>
              <a:t>英國虛擬戶口</a:t>
            </a:r>
            <a:endParaRPr lang="en-GB" altLang="zh-TW" dirty="0"/>
          </a:p>
          <a:p>
            <a:pPr lvl="1"/>
            <a:r>
              <a:rPr lang="en-GB" dirty="0" err="1"/>
              <a:t>Revolut</a:t>
            </a:r>
            <a:r>
              <a:rPr lang="zh-CN" altLang="en-US" dirty="0"/>
              <a:t>、</a:t>
            </a:r>
            <a:r>
              <a:rPr lang="en-GB" dirty="0" err="1"/>
              <a:t>Monzo</a:t>
            </a:r>
            <a:endParaRPr lang="en-GB" dirty="0"/>
          </a:p>
          <a:p>
            <a:pPr lvl="1"/>
            <a:r>
              <a:rPr lang="zh-TW" altLang="en-US" dirty="0"/>
              <a:t>公司類：</a:t>
            </a:r>
            <a:r>
              <a:rPr lang="en-GB" dirty="0"/>
              <a:t>starling bank, Anna money, Tide</a:t>
            </a:r>
          </a:p>
          <a:p>
            <a:pPr lvl="1"/>
            <a:r>
              <a:rPr lang="zh-TW" altLang="en-US" dirty="0"/>
              <a:t>大部分需要英國地址手機 </a:t>
            </a:r>
            <a:r>
              <a:rPr lang="en-GB" dirty="0"/>
              <a:t>app </a:t>
            </a:r>
            <a:r>
              <a:rPr lang="zh-TW" altLang="en-US" dirty="0"/>
              <a:t>加實體卡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092F4-9DEC-4CC1-9E74-84F9FB59F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1FEE-1AE5-458D-88D5-7602A26F076F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7FE59-3E3E-4771-8C24-46003257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2020 Anglo Chinese Immigration, Excelsior UK Consulting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6F61F-5DB1-45C7-82A1-17A0B5A0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1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785A-4C2F-4B88-AE51-C2DBF55F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銀行戶口：到埗後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5F9D3-D7B8-406C-A65D-DB5B3F7BD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 street bank - Barclays, NatWest, HSBC, Metro</a:t>
            </a:r>
          </a:p>
          <a:p>
            <a:pPr lvl="1"/>
            <a:r>
              <a:rPr lang="zh-TW" altLang="en-US" dirty="0"/>
              <a:t>需要英國地址證明 （透過</a:t>
            </a:r>
            <a:r>
              <a:rPr lang="en-GB" dirty="0"/>
              <a:t>National insurance </a:t>
            </a:r>
            <a:r>
              <a:rPr lang="zh-TW" altLang="en-US" dirty="0"/>
              <a:t>申請）</a:t>
            </a:r>
            <a:endParaRPr lang="en-GB" altLang="zh-TW" dirty="0"/>
          </a:p>
          <a:p>
            <a:pPr lvl="1"/>
            <a:r>
              <a:rPr lang="zh-TW" altLang="en-US" dirty="0"/>
              <a:t>可以用香港戶口月結單（如果已經有英國地址）來作為地址證明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8711B-3E22-4311-8DD1-7BAD0731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1FEE-1AE5-458D-88D5-7602A26F076F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0057F-C81C-4987-AC0E-856F406E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2020 Anglo Chinese Immigration, Excelsior UK Consulting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B9287-25F5-4B1E-BBC8-887E87D0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245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AD2F-6AE6-44AF-8FBC-8BC5ADA1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銀行戶口：不建議</a:t>
            </a:r>
            <a:r>
              <a:rPr lang="en-GB" altLang="zh-CN" b="1" dirty="0"/>
              <a:t>…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BF27-95FF-42FD-B346-451ACB384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不建議在香港開離岸戶口 	</a:t>
            </a:r>
            <a:endParaRPr lang="en-GB" altLang="zh-TW" dirty="0"/>
          </a:p>
          <a:p>
            <a:pPr lvl="1"/>
            <a:r>
              <a:rPr lang="en-US" altLang="zh-TW" dirty="0"/>
              <a:t>Sort code - </a:t>
            </a:r>
            <a:r>
              <a:rPr lang="zh-TW" altLang="en-US" dirty="0"/>
              <a:t>顯示是非英國開的戶口	</a:t>
            </a:r>
            <a:endParaRPr lang="en-GB" altLang="zh-TW" dirty="0"/>
          </a:p>
          <a:p>
            <a:pPr lvl="1"/>
            <a:r>
              <a:rPr lang="en-US" altLang="zh-TW" dirty="0"/>
              <a:t>ATM card -</a:t>
            </a:r>
            <a:r>
              <a:rPr lang="zh-TW" altLang="en-US" dirty="0"/>
              <a:t>如果有問題 非常難處理	</a:t>
            </a:r>
            <a:endParaRPr lang="en-GB" altLang="zh-TW" dirty="0"/>
          </a:p>
          <a:p>
            <a:pPr lvl="1"/>
            <a:r>
              <a:rPr lang="zh-TW" altLang="en-US" dirty="0"/>
              <a:t>如果萬一</a:t>
            </a:r>
            <a:r>
              <a:rPr lang="en-US" altLang="zh-TW" dirty="0"/>
              <a:t>... ...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0F40E-3B58-4FE1-85DB-9AE45484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1FEE-1AE5-458D-88D5-7602A26F076F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D4358-E613-4D4B-AF38-12D05F9C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2020 Anglo Chinese Immigration, Excelsior UK Consulting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F2C12-A2EC-4101-8D10-97F4F2E5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18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94C0-8F48-4DD5-8E80-B9678303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 Money Laundering Regulations</a:t>
            </a:r>
            <a:br>
              <a:rPr lang="en-GB" dirty="0"/>
            </a:br>
            <a:r>
              <a:rPr lang="zh-TW" altLang="en-US" b="1" dirty="0"/>
              <a:t>將個人財產現金分類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EA275-6736-4E32-B45F-454BE4B8D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生活使費 </a:t>
            </a:r>
            <a:r>
              <a:rPr lang="en-US" altLang="zh-TW" dirty="0"/>
              <a:t>- </a:t>
            </a:r>
            <a:r>
              <a:rPr lang="en-GB" dirty="0"/>
              <a:t>daily expenses	</a:t>
            </a:r>
          </a:p>
          <a:p>
            <a:r>
              <a:rPr lang="zh-TW" altLang="en-US" dirty="0"/>
              <a:t>住屋 </a:t>
            </a:r>
            <a:r>
              <a:rPr lang="en-US" altLang="zh-TW" dirty="0"/>
              <a:t>- </a:t>
            </a:r>
            <a:r>
              <a:rPr lang="zh-TW" altLang="en-US" dirty="0"/>
              <a:t>租金，首期等</a:t>
            </a:r>
            <a:endParaRPr lang="en-GB" altLang="zh-TW" dirty="0"/>
          </a:p>
          <a:p>
            <a:r>
              <a:rPr lang="zh-TW" altLang="en-US" dirty="0"/>
              <a:t>學費</a:t>
            </a:r>
            <a:endParaRPr lang="en-GB" altLang="zh-TW" dirty="0"/>
          </a:p>
          <a:p>
            <a:r>
              <a:rPr lang="zh-TW" altLang="en-US" dirty="0"/>
              <a:t>工作用</a:t>
            </a:r>
            <a:r>
              <a:rPr lang="en-US" altLang="zh-TW" dirty="0"/>
              <a:t>/</a:t>
            </a:r>
            <a:r>
              <a:rPr lang="zh-TW" altLang="en-US" dirty="0"/>
              <a:t>創業用	</a:t>
            </a:r>
            <a:endParaRPr lang="en-GB" altLang="zh-TW" dirty="0"/>
          </a:p>
          <a:p>
            <a:r>
              <a:rPr lang="zh-TW" altLang="en-US" dirty="0"/>
              <a:t>家人用</a:t>
            </a:r>
            <a:r>
              <a:rPr lang="en-GB" dirty="0"/>
              <a:t>daily expenses</a:t>
            </a:r>
          </a:p>
          <a:p>
            <a:r>
              <a:rPr lang="zh-TW" altLang="en-US" dirty="0"/>
              <a:t>付賬單用 </a:t>
            </a:r>
            <a:r>
              <a:rPr lang="en-US" altLang="zh-TW" dirty="0"/>
              <a:t>- </a:t>
            </a:r>
            <a:r>
              <a:rPr lang="en-GB" dirty="0"/>
              <a:t>paying invoices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4E6A1-4BDA-4EB8-9CF7-74FB8067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1FEE-1AE5-458D-88D5-7602A26F076F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DDF95-3708-4B6D-A7B7-1365862D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2020 Anglo Chinese Immigration, Excelsior UK Consulting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2EDD0-8E76-431C-AEA8-9A4FAE43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0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1DD126-2366-4AAF-AE40-6FAC455B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zh-CN" altLang="en-US" sz="4800" b="1" dirty="0"/>
              <a:t>下期預告</a:t>
            </a:r>
            <a:endParaRPr lang="en-GB" sz="4800" b="1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54A1DEAB-C026-4E95-9DF0-9913D8E4D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3600" dirty="0"/>
              <a:t>1</a:t>
            </a:r>
            <a:r>
              <a:rPr lang="zh-CN" altLang="en-US" sz="3600" dirty="0"/>
              <a:t>月</a:t>
            </a:r>
            <a:r>
              <a:rPr lang="en-GB" altLang="zh-CN" sz="3600" dirty="0"/>
              <a:t>2</a:t>
            </a:r>
            <a:r>
              <a:rPr lang="zh-CN" altLang="en-US" sz="3600" dirty="0"/>
              <a:t>日</a:t>
            </a:r>
            <a:r>
              <a:rPr lang="en-GB" sz="3600" dirty="0"/>
              <a:t>:</a:t>
            </a:r>
            <a:r>
              <a:rPr lang="zh-CN" altLang="en-US" sz="3600" dirty="0"/>
              <a:t> 公校</a:t>
            </a:r>
            <a:r>
              <a:rPr lang="en-GB" altLang="zh-CN" sz="3600" dirty="0"/>
              <a:t>+</a:t>
            </a:r>
            <a:r>
              <a:rPr lang="zh-CN" altLang="en-US" sz="3600" dirty="0"/>
              <a:t>地產（租</a:t>
            </a:r>
            <a:r>
              <a:rPr lang="en-GB" altLang="zh-CN" sz="3600" dirty="0"/>
              <a:t>+</a:t>
            </a:r>
            <a:r>
              <a:rPr lang="zh-CN" altLang="en-US" sz="3600" dirty="0"/>
              <a:t>買）</a:t>
            </a:r>
            <a:endParaRPr lang="en-GB" sz="3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671BD-67C9-4568-ABAE-F990CC73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2DE7745-D322-4900-ACD5-874CFCAFD4E3}" type="datetime1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19/12/2020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F9EC5C7A-0D76-4FF3-962C-796B13C1C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1" r="2547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3E2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FB060-1B4D-41D6-AB2E-C68827A14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1000"/>
              <a:t>Copyright © 2020 Anglo Chinese Immigration, Excelsior UK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DE705-2182-47E9-A887-0AFA7984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0E92FBB-BA70-4D48-A66A-01CC5FEEFCAB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2D31B42E-66B4-4139-90EB-FF449987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Agenda </a:t>
            </a:r>
            <a:br>
              <a:rPr lang="en-GB" sz="4000" dirty="0">
                <a:solidFill>
                  <a:srgbClr val="FFFFFF"/>
                </a:solidFill>
              </a:rPr>
            </a:br>
            <a:r>
              <a:rPr lang="zh-CN" altLang="en-US" sz="4000" dirty="0">
                <a:solidFill>
                  <a:srgbClr val="FFFFFF"/>
                </a:solidFill>
              </a:rPr>
              <a:t>議程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38" name="Content Placeholder 26">
            <a:extLst>
              <a:ext uri="{FF2B5EF4-FFF2-40B4-BE49-F238E27FC236}">
                <a16:creationId xmlns:a16="http://schemas.microsoft.com/office/drawing/2014/main" id="{28DCD60B-A78B-47A7-BD4D-8BF87168E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561927"/>
              </p:ext>
            </p:extLst>
          </p:nvPr>
        </p:nvGraphicFramePr>
        <p:xfrm>
          <a:off x="5010150" y="1849348"/>
          <a:ext cx="6492875" cy="427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D7C55765-2A56-48F3-8D31-48DB7F0A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7097-E16F-45C1-8BA6-A4ECA1AC0D66}" type="datetime1">
              <a:rPr lang="en-GB" smtClean="0"/>
              <a:t>19/12/2020</a:t>
            </a:fld>
            <a:endParaRPr lang="en-GB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AB70499-BBFF-4625-95E2-7027111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621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11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3" name="Group 32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4" name="Rectangle 37">
            <a:extLst>
              <a:ext uri="{FF2B5EF4-FFF2-40B4-BE49-F238E27FC236}">
                <a16:creationId xmlns:a16="http://schemas.microsoft.com/office/drawing/2014/main" id="{18E185E3-0811-4D02-B815-FD4B1FE1A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39">
            <a:extLst>
              <a:ext uri="{FF2B5EF4-FFF2-40B4-BE49-F238E27FC236}">
                <a16:creationId xmlns:a16="http://schemas.microsoft.com/office/drawing/2014/main" id="{AEF5DF33-371B-4E71-B7C0-33A312707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FC38FD88-E276-4A2A-8D0C-E162AB6DB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49D57084-5A8E-4FCE-A874-0AE093C99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6A970364-7C0B-4471-8685-2CE2A9884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5E09B29A-E4BA-4D33-9702-E4829215A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3E774069-8F6E-46FF-9E36-077DE83BC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820DC37B-CC18-4449-AEF0-2FAEC0733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08171F6F-EA22-48CB-A1F1-0AD563291E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F27E8F19-F42F-460F-B7E2-BCB67D13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E8D5816E-E6E0-4F0D-9F12-DCFC88787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1B2210BD-FE37-4F2B-8AE2-2F336350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4740980A-8006-438B-968A-5F779A337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7316C61E-FA62-4870-9041-DABE36150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94016B0A-CCA9-4246-B64C-255FE05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75F65247-6F7A-4557-9BB2-EADA96E31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05F8D068-388B-470E-9BDB-887175595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720514DC-0AF7-413C-B1C9-AAF699702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FA60F38B-B098-4C89-9E9E-E1B81CB4A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C5A9BBA0-F4BE-45A0-8511-7ADF2D75F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DED080A7-92FE-4E36-803A-03C4E5544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Picture 6" descr="A picture containing flower, foo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F2064B04-010E-4C2C-8681-0185D95F1D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0" r="3" b="3"/>
          <a:stretch/>
        </p:blipFill>
        <p:spPr>
          <a:xfrm>
            <a:off x="-5498" y="15995"/>
            <a:ext cx="4060675" cy="3429217"/>
          </a:xfrm>
          <a:prstGeom prst="rect">
            <a:avLst/>
          </a:prstGeom>
          <a:ln w="9525">
            <a:noFill/>
          </a:ln>
        </p:spPr>
      </p:pic>
      <p:pic>
        <p:nvPicPr>
          <p:cNvPr id="5" name="Picture 4" descr="A screenshot of a cell phon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D0AA5C60-22DA-408F-B8E8-0876177880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r="3" b="11011"/>
          <a:stretch/>
        </p:blipFill>
        <p:spPr>
          <a:xfrm>
            <a:off x="20" y="3428999"/>
            <a:ext cx="4060675" cy="3429227"/>
          </a:xfrm>
          <a:prstGeom prst="rect">
            <a:avLst/>
          </a:prstGeom>
          <a:ln w="9525">
            <a:noFill/>
          </a:ln>
        </p:spPr>
      </p:pic>
      <p:grpSp>
        <p:nvGrpSpPr>
          <p:cNvPr id="95" name="Group 60">
            <a:extLst>
              <a:ext uri="{FF2B5EF4-FFF2-40B4-BE49-F238E27FC236}">
                <a16:creationId xmlns:a16="http://schemas.microsoft.com/office/drawing/2014/main" id="{5A471D8E-1A8D-4475-ADA2-EC6C0D33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70925" y="1186483"/>
            <a:ext cx="6509954" cy="4477933"/>
            <a:chOff x="807084" y="1186483"/>
            <a:chExt cx="6509954" cy="4477933"/>
          </a:xfrm>
        </p:grpSpPr>
        <p:sp>
          <p:nvSpPr>
            <p:cNvPr id="96" name="Rectangle 61">
              <a:extLst>
                <a:ext uri="{FF2B5EF4-FFF2-40B4-BE49-F238E27FC236}">
                  <a16:creationId xmlns:a16="http://schemas.microsoft.com/office/drawing/2014/main" id="{8D6084D6-33BF-484A-A43B-335B2F01E1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846" y="1186483"/>
              <a:ext cx="6508430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39">
              <a:extLst>
                <a:ext uri="{FF2B5EF4-FFF2-40B4-BE49-F238E27FC236}">
                  <a16:creationId xmlns:a16="http://schemas.microsoft.com/office/drawing/2014/main" id="{5EF7A8F0-A885-4A39-9D6F-105BC673E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858445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3">
              <a:extLst>
                <a:ext uri="{FF2B5EF4-FFF2-40B4-BE49-F238E27FC236}">
                  <a16:creationId xmlns:a16="http://schemas.microsoft.com/office/drawing/2014/main" id="{DBCD739B-879A-4BCF-911D-A94258A2C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6509954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FA7FC2-C92E-4E34-9EE6-233DD8A9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255" y="2075504"/>
            <a:ext cx="6337231" cy="1748729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altLang="zh-CN" sz="5400" dirty="0"/>
              <a:t>5. Q&amp;A</a:t>
            </a:r>
            <a:br>
              <a:rPr lang="en-US" altLang="zh-CN" sz="5400" dirty="0"/>
            </a:br>
            <a:r>
              <a:rPr lang="zh-CN" altLang="en-US" sz="5400" dirty="0"/>
              <a:t>請將問題</a:t>
            </a:r>
            <a:r>
              <a:rPr lang="en-US" altLang="zh-CN" sz="5400" dirty="0"/>
              <a:t>WhatsApp</a:t>
            </a:r>
            <a:r>
              <a:rPr lang="zh-CN" altLang="en-US" sz="5400" dirty="0"/>
              <a:t>至</a:t>
            </a:r>
            <a:r>
              <a:rPr lang="en-US" altLang="zh-CN" sz="5400" dirty="0"/>
              <a:t>:</a:t>
            </a:r>
            <a:br>
              <a:rPr lang="en-US" altLang="zh-CN" sz="5400" dirty="0"/>
            </a:br>
            <a:r>
              <a:rPr lang="en-US" altLang="zh-CN" sz="5400" dirty="0"/>
              <a:t>+852 9248 9235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6FF09-9A45-4522-9411-9445CEE48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9257" y="3906266"/>
            <a:ext cx="6337230" cy="1322587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Eve Leung </a:t>
            </a:r>
            <a:r>
              <a:rPr lang="en-GB" b="0" i="0" u="none" strike="noStrike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info@acimmigration.co.uk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Miriam Lo </a:t>
            </a:r>
            <a:r>
              <a:rPr lang="en-US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miriam@excelsior-uk.com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6A0DD9A-0083-44EC-8FE9-AF05CFE1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EE447-E9B3-4654-8E38-A78BAE5C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7C91-636D-4761-B238-B9F0C4CE7DC1}" type="datetime1">
              <a:rPr lang="en-GB" smtClean="0"/>
              <a:t>19/12/2020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B082A-0110-489C-B015-9E6904DA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Anglo Chinese Immigration, Excelsior UK Consulting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6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9D205E-7304-4C53-A6E3-62902A55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GB" sz="4800" dirty="0"/>
              <a:t>1. </a:t>
            </a:r>
            <a:r>
              <a:rPr lang="zh-CN" altLang="en-US" sz="4800" dirty="0"/>
              <a:t>關於我們</a:t>
            </a:r>
            <a:endParaRPr lang="en-US" sz="9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F5D30-8362-473A-BCC2-C69EFA3FE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938" y="3783690"/>
            <a:ext cx="5414125" cy="1196717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Anglo Chinese Immigration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Excelsior UK Consulting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51852C-1A28-40CA-9B22-ACDD3B94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F45-5E42-4CA7-B2F7-805917ACB5E0}" type="datetime1">
              <a:rPr lang="en-GB" smtClean="0"/>
              <a:t>19/12/2020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8B4E9C-D5B7-496A-B545-7C2E9009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4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205B310-74AF-40F6-B090-BF58CCDE9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EA7B76-7928-444A-8083-8218182EF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C98BBEFC-77A1-4ADB-97DD-4DE1677C9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E8B01967-C362-43C6-ABAA-9E346EBF5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656315AB-23B7-42CF-B5BA-220DA37D5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C8BF70CF-1818-45B9-A69D-3BFB91205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DDA329A7-3E52-4260-99D6-78330486A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CC46899E-70DF-4B7B-B8F2-3E05ACA0C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0B13DCCA-79A8-4084-8C42-18B693675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EA2B9AF6-AE95-48DF-B28B-C34071622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04C0E6CE-9DC3-41A9-8C8F-69DC55737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00DE5827-9E3D-4E70-B28C-DB4702A7B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460CAB6A-9C34-47EE-9BEE-58B2C383B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6D774754-B866-447B-ACD5-CCE75FD5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238E12A5-238E-4AB4-9193-D92B5B34F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6F72A819-30D0-4E8B-BE49-19989EECB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7C378013-9788-4D12-9F8C-71A8E40EB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BA286D4C-7EFE-4526-8272-017C7F0C1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EA66AFD6-7597-4EA6-B8A2-69E1351E6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F0C1C9AF-BA3F-4F98-BEE3-146012BF8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3AB7D74B-F9BC-4554-B6B5-89A520209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5856F07C-6607-4EC4-93BF-6B02544FF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07EE273A-D853-4B87-9438-F40B88E73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FDE17E88-CA1E-4EFB-A752-7D186AA1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C2E6738-14E3-439A-AE37-EBD24B469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r="3827" b="4"/>
          <a:stretch/>
        </p:blipFill>
        <p:spPr>
          <a:xfrm>
            <a:off x="7550167" y="10"/>
            <a:ext cx="4641833" cy="3429217"/>
          </a:xfrm>
          <a:prstGeom prst="rect">
            <a:avLst/>
          </a:prstGeom>
          <a:ln>
            <a:noFill/>
          </a:ln>
        </p:spPr>
      </p:pic>
      <p:sp>
        <p:nvSpPr>
          <p:cNvPr id="67" name="Isosceles Triangle 22">
            <a:extLst>
              <a:ext uri="{FF2B5EF4-FFF2-40B4-BE49-F238E27FC236}">
                <a16:creationId xmlns:a16="http://schemas.microsoft.com/office/drawing/2014/main" id="{3B2CC556-D27E-44A0-926F-7C7F9F44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905A4D-F570-4B4A-9BC9-BB11F7A5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CFB09-91E5-C944-97F4-53B641BD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rmAutofit fontScale="90000"/>
          </a:bodyPr>
          <a:lstStyle/>
          <a:p>
            <a:r>
              <a:rPr lang="zh-CN" altLang="en-US" sz="3600" dirty="0"/>
              <a:t>關於</a:t>
            </a:r>
            <a:r>
              <a:rPr lang="en-US" sz="3600" dirty="0"/>
              <a:t> Eve Leung</a:t>
            </a:r>
            <a:br>
              <a:rPr lang="en-US" sz="3600" dirty="0"/>
            </a:br>
            <a:r>
              <a:rPr lang="en-US" sz="2700" dirty="0"/>
              <a:t>Anglo Chinese Immigration </a:t>
            </a:r>
            <a:r>
              <a:rPr lang="zh-CN" altLang="en-US" sz="2700" dirty="0"/>
              <a:t>創立人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5C31D-1517-824D-B611-7E5ED42B8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789239"/>
            <a:ext cx="5768442" cy="268360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FFFE"/>
                </a:solidFill>
              </a:rPr>
              <a:t>Over 20 years education sector experience</a:t>
            </a:r>
          </a:p>
          <a:p>
            <a:r>
              <a:rPr lang="en-US" dirty="0">
                <a:solidFill>
                  <a:srgbClr val="FFFFFE"/>
                </a:solidFill>
              </a:rPr>
              <a:t>4 Years University of Greenwich International Students Officer</a:t>
            </a:r>
          </a:p>
          <a:p>
            <a:r>
              <a:rPr lang="en-US" dirty="0">
                <a:solidFill>
                  <a:srgbClr val="FFFFFE"/>
                </a:solidFill>
              </a:rPr>
              <a:t>Registrar of International School of Creative Arts</a:t>
            </a:r>
          </a:p>
          <a:p>
            <a:r>
              <a:rPr lang="en-US" dirty="0">
                <a:solidFill>
                  <a:srgbClr val="FFFFFE"/>
                </a:solidFill>
              </a:rPr>
              <a:t>Governor of Windrush Valley School (</a:t>
            </a:r>
            <a:r>
              <a:rPr lang="en-US" dirty="0" err="1">
                <a:solidFill>
                  <a:srgbClr val="FFFFFE"/>
                </a:solidFill>
              </a:rPr>
              <a:t>Cotwolds</a:t>
            </a:r>
            <a:r>
              <a:rPr lang="en-US" dirty="0">
                <a:solidFill>
                  <a:srgbClr val="FFFFFE"/>
                </a:solidFill>
              </a:rPr>
              <a:t>/Prep)</a:t>
            </a:r>
          </a:p>
          <a:p>
            <a:r>
              <a:rPr lang="en-US" dirty="0">
                <a:solidFill>
                  <a:srgbClr val="FFFFFE"/>
                </a:solidFill>
              </a:rPr>
              <a:t>OSIC Level 1 and Level 2 trained</a:t>
            </a:r>
          </a:p>
          <a:p>
            <a:r>
              <a:rPr lang="en-US" dirty="0">
                <a:solidFill>
                  <a:srgbClr val="FFFFFE"/>
                </a:solidFill>
              </a:rPr>
              <a:t>Elite Anglo Chinese Services (owner), AC immigration ( Owner)</a:t>
            </a:r>
          </a:p>
        </p:txBody>
      </p:sp>
      <p:pic>
        <p:nvPicPr>
          <p:cNvPr id="5" name="Picture 4" descr="A screenshot of a cell phon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FFAFE85-F738-4987-A70C-BBC214C871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8" r="4" b="16298"/>
          <a:stretch/>
        </p:blipFill>
        <p:spPr>
          <a:xfrm>
            <a:off x="7549862" y="3428999"/>
            <a:ext cx="4641833" cy="3429227"/>
          </a:xfrm>
          <a:prstGeom prst="rect">
            <a:avLst/>
          </a:prstGeom>
          <a:ln>
            <a:noFill/>
          </a:ln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0AE04FA-93C0-45BD-BFCF-9B02AADF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21DE-7A2D-4496-BD20-9B70DB4F3EE6}" type="datetime1">
              <a:rPr lang="en-GB" smtClean="0"/>
              <a:t>19/12/2020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ABC0EBC-D746-4C5C-B36F-03251666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0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205B310-74AF-40F6-B090-BF58CCDE9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EA7B76-7928-444A-8083-8218182EF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C98BBEFC-77A1-4ADB-97DD-4DE1677C9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E8B01967-C362-43C6-ABAA-9E346EBF5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656315AB-23B7-42CF-B5BA-220DA37D5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C8BF70CF-1818-45B9-A69D-3BFB91205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DDA329A7-3E52-4260-99D6-78330486A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CC46899E-70DF-4B7B-B8F2-3E05ACA0C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0B13DCCA-79A8-4084-8C42-18B693675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EA2B9AF6-AE95-48DF-B28B-C34071622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04C0E6CE-9DC3-41A9-8C8F-69DC55737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00DE5827-9E3D-4E70-B28C-DB4702A7B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460CAB6A-9C34-47EE-9BEE-58B2C383B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6D774754-B866-447B-ACD5-CCE75FD5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238E12A5-238E-4AB4-9193-D92B5B34F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6F72A819-30D0-4E8B-BE49-19989EECB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7C378013-9788-4D12-9F8C-71A8E40EB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BA286D4C-7EFE-4526-8272-017C7F0C1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EA66AFD6-7597-4EA6-B8A2-69E1351E6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F0C1C9AF-BA3F-4F98-BEE3-146012BF8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3AB7D74B-F9BC-4554-B6B5-89A520209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5856F07C-6607-4EC4-93BF-6B02544FF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07EE273A-D853-4B87-9438-F40B88E73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FDE17E88-CA1E-4EFB-A752-7D186AA1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22">
            <a:extLst>
              <a:ext uri="{FF2B5EF4-FFF2-40B4-BE49-F238E27FC236}">
                <a16:creationId xmlns:a16="http://schemas.microsoft.com/office/drawing/2014/main" id="{3B2CC556-D27E-44A0-926F-7C7F9F44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905A4D-F570-4B4A-9BC9-BB11F7A5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CFB09-91E5-C944-97F4-53B641BD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rmAutofit fontScale="90000"/>
          </a:bodyPr>
          <a:lstStyle/>
          <a:p>
            <a:r>
              <a:rPr lang="zh-CN" altLang="en-US" sz="3600" dirty="0"/>
              <a:t>關於</a:t>
            </a:r>
            <a:r>
              <a:rPr lang="en-US" sz="3600" dirty="0"/>
              <a:t> Miriam Lo</a:t>
            </a:r>
            <a:br>
              <a:rPr lang="en-US" sz="3600" dirty="0"/>
            </a:br>
            <a:r>
              <a:rPr lang="en-US" sz="2700" dirty="0"/>
              <a:t>Excelsior UK Consulting </a:t>
            </a:r>
            <a:r>
              <a:rPr lang="zh-CN" altLang="en-US" sz="2700" dirty="0"/>
              <a:t>創立人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5C31D-1517-824D-B611-7E5ED42B8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789239"/>
            <a:ext cx="5768442" cy="2683606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FE"/>
                </a:solidFill>
              </a:rPr>
              <a:t>牛津大學畢業</a:t>
            </a:r>
            <a:r>
              <a:rPr lang="en-US" altLang="zh-CN" dirty="0">
                <a:solidFill>
                  <a:srgbClr val="FFFFFE"/>
                </a:solidFill>
              </a:rPr>
              <a:t>·</a:t>
            </a:r>
            <a:r>
              <a:rPr lang="zh-CN" altLang="en-US" dirty="0">
                <a:solidFill>
                  <a:srgbClr val="FFFFFE"/>
                </a:solidFill>
              </a:rPr>
              <a:t>英國精算學會執業精算師 </a:t>
            </a:r>
            <a:r>
              <a:rPr lang="en-GB" altLang="zh-CN" dirty="0">
                <a:solidFill>
                  <a:srgbClr val="FFFFFE"/>
                </a:solidFill>
              </a:rPr>
              <a:t>(F</a:t>
            </a:r>
            <a:r>
              <a:rPr lang="en-US" altLang="zh-CN" dirty="0">
                <a:solidFill>
                  <a:srgbClr val="FFFFFE"/>
                </a:solidFill>
              </a:rPr>
              <a:t>IA</a:t>
            </a:r>
            <a:r>
              <a:rPr lang="en-GB" altLang="zh-CN" dirty="0">
                <a:solidFill>
                  <a:srgbClr val="FFFFFE"/>
                </a:solidFill>
              </a:rPr>
              <a:t>)</a:t>
            </a:r>
          </a:p>
          <a:p>
            <a:r>
              <a:rPr lang="zh-CN" altLang="en-US" dirty="0">
                <a:solidFill>
                  <a:srgbClr val="FFFFFE"/>
                </a:solidFill>
              </a:rPr>
              <a:t>定居英國近</a:t>
            </a:r>
            <a:r>
              <a:rPr lang="en-US" altLang="zh-CN" dirty="0">
                <a:solidFill>
                  <a:srgbClr val="FFFFFE"/>
                </a:solidFill>
              </a:rPr>
              <a:t>30</a:t>
            </a:r>
            <a:r>
              <a:rPr lang="zh-CN" altLang="en-US" dirty="0">
                <a:solidFill>
                  <a:srgbClr val="FFFFFE"/>
                </a:solidFill>
              </a:rPr>
              <a:t>年</a:t>
            </a:r>
            <a:endParaRPr lang="en-GB" altLang="zh-CN" dirty="0">
              <a:solidFill>
                <a:srgbClr val="FFFFFE"/>
              </a:solidFill>
            </a:endParaRPr>
          </a:p>
          <a:p>
            <a:r>
              <a:rPr lang="zh-CN" altLang="en-US" dirty="0">
                <a:solidFill>
                  <a:srgbClr val="FFFFFE"/>
                </a:solidFill>
              </a:rPr>
              <a:t>家族生意：倫敦</a:t>
            </a:r>
            <a:r>
              <a:rPr lang="en-US" altLang="zh-CN" dirty="0">
                <a:solidFill>
                  <a:srgbClr val="FFFFFE"/>
                </a:solidFill>
              </a:rPr>
              <a:t>1991</a:t>
            </a:r>
            <a:r>
              <a:rPr lang="zh-CN" altLang="en-US" dirty="0">
                <a:solidFill>
                  <a:srgbClr val="FFFFFE"/>
                </a:solidFill>
              </a:rPr>
              <a:t>年成立的地產經紀 </a:t>
            </a:r>
            <a:r>
              <a:rPr lang="en-GB" altLang="zh-CN" dirty="0">
                <a:solidFill>
                  <a:srgbClr val="FFFFFE"/>
                </a:solidFill>
              </a:rPr>
              <a:t>Oaktree (West London) Ltd</a:t>
            </a:r>
          </a:p>
          <a:p>
            <a:r>
              <a:rPr lang="zh-CN" altLang="en-US" dirty="0">
                <a:solidFill>
                  <a:srgbClr val="FFFFFE"/>
                </a:solidFill>
              </a:rPr>
              <a:t>兩個孩子：入讀過公立及私立不同類型學校</a:t>
            </a:r>
            <a:endParaRPr lang="en-GB" altLang="zh-CN" dirty="0">
              <a:solidFill>
                <a:srgbClr val="FFFFFE"/>
              </a:solidFill>
            </a:endParaRPr>
          </a:p>
          <a:p>
            <a:r>
              <a:rPr lang="en-GB" altLang="zh-CN" dirty="0">
                <a:solidFill>
                  <a:srgbClr val="FFFFFE"/>
                </a:solidFill>
              </a:rPr>
              <a:t>2018</a:t>
            </a:r>
            <a:r>
              <a:rPr lang="zh-CN" altLang="en-US" dirty="0">
                <a:solidFill>
                  <a:srgbClr val="FFFFFE"/>
                </a:solidFill>
              </a:rPr>
              <a:t>年創辦非牟利團體</a:t>
            </a:r>
            <a:r>
              <a:rPr lang="en-GB" altLang="zh-CN" dirty="0">
                <a:solidFill>
                  <a:srgbClr val="FFFFFE"/>
                </a:solidFill>
              </a:rPr>
              <a:t>Oaktree Maths Hub</a:t>
            </a:r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9" name="Picture 8" descr="A picture containing flower, food&#10;&#10;Description automatically generated">
            <a:extLst>
              <a:ext uri="{FF2B5EF4-FFF2-40B4-BE49-F238E27FC236}">
                <a16:creationId xmlns:a16="http://schemas.microsoft.com/office/drawing/2014/main" id="{9B7AA1E0-F29F-439A-870F-59D9C03B5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01" y="1035368"/>
            <a:ext cx="3534499" cy="3534499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E75DBD7-0FAD-415D-97F7-DE7B9B0D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9351-F443-4E5B-8FFB-5F2820647448}" type="datetime1">
              <a:rPr lang="en-GB" smtClean="0"/>
              <a:t>19/12/2020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662496-0D5D-4A49-AA97-30C01263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B4C3BC8-EAA1-411E-B203-8190FC8B7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74" y="4229765"/>
            <a:ext cx="2501551" cy="7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7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9D205E-7304-4C53-A6E3-62902A55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GB" sz="4800" dirty="0"/>
              <a:t>2. </a:t>
            </a:r>
            <a:r>
              <a:rPr lang="zh-TW" altLang="en-US" sz="4800" dirty="0"/>
              <a:t>總體時間表</a:t>
            </a:r>
            <a:endParaRPr lang="en-US" sz="9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F5D30-8362-473A-BCC2-C69EFA3FE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938" y="3783690"/>
            <a:ext cx="5414125" cy="1196717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Case Study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51852C-1A28-40CA-9B22-ACDD3B94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1AA18-159F-4E8C-B541-E8E336800089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19/12/2020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8B4E9C-D5B7-496A-B545-7C2E9009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07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76403C6-C10B-40DF-8AE6-1CAAAEC5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Case Study:</a:t>
            </a:r>
            <a:r>
              <a:rPr lang="zh-CN" altLang="en-US" b="1" dirty="0">
                <a:solidFill>
                  <a:srgbClr val="000000"/>
                </a:solidFill>
              </a:rPr>
              <a:t> </a:t>
            </a:r>
            <a:br>
              <a:rPr lang="en-GB" altLang="zh-CN" b="1" dirty="0">
                <a:solidFill>
                  <a:srgbClr val="000000"/>
                </a:solidFill>
              </a:rPr>
            </a:br>
            <a:r>
              <a:rPr lang="zh-CN" altLang="en-US" b="1" dirty="0">
                <a:solidFill>
                  <a:srgbClr val="000000"/>
                </a:solidFill>
              </a:rPr>
              <a:t>人物設定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A3C06E76-1261-4176-AFB2-B28A5FB089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 r="17005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2147FC-984E-4220-A037-17E9548EC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</a:rPr>
              <a:t>一家三口打算移民英國</a:t>
            </a:r>
            <a:r>
              <a:rPr lang="en-GB" altLang="zh-CN" sz="2800" dirty="0">
                <a:solidFill>
                  <a:srgbClr val="000000"/>
                </a:solidFill>
              </a:rPr>
              <a:t>(England)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endParaRPr lang="en-GB" altLang="zh-CN" sz="2800" dirty="0">
              <a:solidFill>
                <a:srgbClr val="000000"/>
              </a:solidFill>
            </a:endParaRPr>
          </a:p>
          <a:p>
            <a:pPr lvl="1"/>
            <a:r>
              <a:rPr lang="en-GB" sz="2800" dirty="0">
                <a:solidFill>
                  <a:srgbClr val="000000"/>
                </a:solidFill>
              </a:rPr>
              <a:t>BNO visa </a:t>
            </a:r>
            <a:r>
              <a:rPr lang="zh-CN" altLang="en-US" sz="2800" dirty="0">
                <a:solidFill>
                  <a:srgbClr val="000000"/>
                </a:solidFill>
              </a:rPr>
              <a:t>批准後儘早移居英國</a:t>
            </a:r>
            <a:endParaRPr lang="en-GB" altLang="zh-CN" sz="2800" dirty="0">
              <a:solidFill>
                <a:srgbClr val="000000"/>
              </a:solidFill>
            </a:endParaRPr>
          </a:p>
          <a:p>
            <a:r>
              <a:rPr lang="zh-CN" altLang="en-US" sz="2800" dirty="0">
                <a:solidFill>
                  <a:srgbClr val="000000"/>
                </a:solidFill>
              </a:rPr>
              <a:t>定居英國後再購買住所</a:t>
            </a:r>
            <a:endParaRPr lang="en-GB" altLang="zh-CN" sz="2000" dirty="0">
              <a:solidFill>
                <a:srgbClr val="000000"/>
              </a:solidFill>
            </a:endParaRPr>
          </a:p>
          <a:p>
            <a:pPr lvl="1"/>
            <a:r>
              <a:rPr lang="zh-CN" altLang="en-US" sz="2400" dirty="0">
                <a:solidFill>
                  <a:srgbClr val="000000"/>
                </a:solidFill>
              </a:rPr>
              <a:t>已賣了香港的物業</a:t>
            </a:r>
            <a:endParaRPr lang="en-GB" altLang="zh-CN" sz="2400" dirty="0">
              <a:solidFill>
                <a:srgbClr val="000000"/>
              </a:solidFill>
            </a:endParaRPr>
          </a:p>
          <a:p>
            <a:pPr lvl="1"/>
            <a:r>
              <a:rPr lang="zh-CN" altLang="en-US" sz="2400" dirty="0">
                <a:solidFill>
                  <a:srgbClr val="000000"/>
                </a:solidFill>
              </a:rPr>
              <a:t>預留約</a:t>
            </a:r>
            <a:r>
              <a:rPr lang="en-GB" altLang="zh-CN" sz="2400" dirty="0">
                <a:solidFill>
                  <a:srgbClr val="000000"/>
                </a:solidFill>
              </a:rPr>
              <a:t>£30</a:t>
            </a:r>
            <a:r>
              <a:rPr lang="zh-CN" altLang="en-US" sz="2400" dirty="0">
                <a:solidFill>
                  <a:srgbClr val="000000"/>
                </a:solidFill>
              </a:rPr>
              <a:t>萬在英國置業</a:t>
            </a:r>
            <a:endParaRPr lang="en-GB" altLang="zh-CN" sz="2400" dirty="0">
              <a:solidFill>
                <a:srgbClr val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D435C-1B67-45D7-90BC-5B3E40EA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300AC74-B35C-4213-820E-0BC29B4D01B5}" type="datetime1">
              <a:rPr lang="en-GB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19/12/2020</a:t>
            </a:fld>
            <a:endParaRPr lang="en-US" sz="1100">
              <a:solidFill>
                <a:srgbClr val="898989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7F4E8-B1A8-424E-851C-B2D2E39D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Copyright © 2020 Anglo Chinese Immigration, Excelsior UK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70500-03CD-492A-9556-B7CCCC5B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0D48-9D56-4CE9-81DF-4C8335F9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走資買樓時間表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8397C-3553-48AF-B960-ACAEBD52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1FEE-1AE5-458D-88D5-7602A26F076F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29A3D-7F89-4F10-9CCF-94B9A9C7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2020 Anglo Chinese Immigration, Excelsior UK Consulting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4DBE9-C11B-49BB-AE8E-17D700F2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8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E647E-B2AF-4BC0-817D-2CCD8C385389}"/>
              </a:ext>
            </a:extLst>
          </p:cNvPr>
          <p:cNvSpPr txBox="1"/>
          <p:nvPr/>
        </p:nvSpPr>
        <p:spPr>
          <a:xfrm rot="16200000">
            <a:off x="-114294" y="20576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移民定居</a:t>
            </a:r>
            <a:endParaRPr lang="en-GB" sz="2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AD79A5-1621-4974-9023-000E73B5B473}"/>
              </a:ext>
            </a:extLst>
          </p:cNvPr>
          <p:cNvSpPr txBox="1"/>
          <p:nvPr/>
        </p:nvSpPr>
        <p:spPr>
          <a:xfrm rot="16200000">
            <a:off x="142183" y="524775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走資</a:t>
            </a:r>
            <a:endParaRPr lang="en-GB" sz="20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F3A5D5-046B-44C9-A1BE-7E98B765891B}"/>
              </a:ext>
            </a:extLst>
          </p:cNvPr>
          <p:cNvGrpSpPr/>
          <p:nvPr/>
        </p:nvGrpSpPr>
        <p:grpSpPr>
          <a:xfrm>
            <a:off x="1263706" y="1724435"/>
            <a:ext cx="6306437" cy="1152386"/>
            <a:chOff x="2210594" y="1615111"/>
            <a:chExt cx="6306437" cy="11523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7082E14-8FBF-4978-A963-14675149B0FB}"/>
                </a:ext>
              </a:extLst>
            </p:cNvPr>
            <p:cNvGrpSpPr/>
            <p:nvPr/>
          </p:nvGrpSpPr>
          <p:grpSpPr>
            <a:xfrm>
              <a:off x="2210594" y="1784479"/>
              <a:ext cx="1107996" cy="983018"/>
              <a:chOff x="978480" y="2947533"/>
              <a:chExt cx="1107996" cy="983018"/>
            </a:xfrm>
          </p:grpSpPr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6928D178-D17C-4563-A7CA-3B735BE94F96}"/>
                  </a:ext>
                </a:extLst>
              </p:cNvPr>
              <p:cNvSpPr/>
              <p:nvPr/>
            </p:nvSpPr>
            <p:spPr>
              <a:xfrm>
                <a:off x="1402413" y="2947533"/>
                <a:ext cx="260130" cy="28302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4CA878-EBF6-4BCD-9116-AF2A552ED3B9}"/>
                  </a:ext>
                </a:extLst>
              </p:cNvPr>
              <p:cNvSpPr txBox="1"/>
              <p:nvPr/>
            </p:nvSpPr>
            <p:spPr>
              <a:xfrm>
                <a:off x="978480" y="3284220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/>
                  <a:t>1</a:t>
                </a:r>
                <a:r>
                  <a:rPr lang="zh-CN" altLang="en-US" b="1" dirty="0"/>
                  <a:t>月</a:t>
                </a:r>
                <a:r>
                  <a:rPr lang="en-GB" altLang="zh-CN" b="1" dirty="0"/>
                  <a:t>31</a:t>
                </a:r>
                <a:r>
                  <a:rPr lang="zh-CN" altLang="en-US" b="1" dirty="0"/>
                  <a:t>日</a:t>
                </a:r>
                <a:endParaRPr lang="en-GB" altLang="zh-CN" b="1" dirty="0"/>
              </a:p>
              <a:p>
                <a:pPr algn="ctr"/>
                <a:r>
                  <a:rPr lang="zh-CN" altLang="en-US" dirty="0"/>
                  <a:t>申請簽證</a:t>
                </a:r>
                <a:endParaRPr lang="en-GB" dirty="0"/>
              </a:p>
            </p:txBody>
          </p:sp>
        </p:grpSp>
        <p:sp>
          <p:nvSpPr>
            <p:cNvPr id="17" name="Arrow: Left-Right 16">
              <a:extLst>
                <a:ext uri="{FF2B5EF4-FFF2-40B4-BE49-F238E27FC236}">
                  <a16:creationId xmlns:a16="http://schemas.microsoft.com/office/drawing/2014/main" id="{A7334E22-DE14-4BF7-A666-5C77505D0022}"/>
                </a:ext>
              </a:extLst>
            </p:cNvPr>
            <p:cNvSpPr/>
            <p:nvPr/>
          </p:nvSpPr>
          <p:spPr>
            <a:xfrm>
              <a:off x="3209580" y="1984442"/>
              <a:ext cx="1229726" cy="136231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6D0A00-C4AA-4ED1-AADE-BC2F914B682A}"/>
                </a:ext>
              </a:extLst>
            </p:cNvPr>
            <p:cNvSpPr txBox="1"/>
            <p:nvPr/>
          </p:nvSpPr>
          <p:spPr>
            <a:xfrm>
              <a:off x="3257571" y="1615111"/>
              <a:ext cx="1181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約</a:t>
              </a:r>
              <a:r>
                <a:rPr lang="en-GB" dirty="0"/>
                <a:t>3-6</a:t>
              </a:r>
              <a:r>
                <a:rPr lang="zh-CN" altLang="en-US" dirty="0"/>
                <a:t>星期</a:t>
              </a:r>
              <a:endParaRPr lang="en-GB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223C01B-8E48-4707-AE09-11C7ACA14F29}"/>
                </a:ext>
              </a:extLst>
            </p:cNvPr>
            <p:cNvGrpSpPr/>
            <p:nvPr/>
          </p:nvGrpSpPr>
          <p:grpSpPr>
            <a:xfrm>
              <a:off x="4317576" y="1765618"/>
              <a:ext cx="1107996" cy="983018"/>
              <a:chOff x="978480" y="2947533"/>
              <a:chExt cx="1107996" cy="983018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C78AE2FC-3706-449D-B415-39AD9D7A4768}"/>
                  </a:ext>
                </a:extLst>
              </p:cNvPr>
              <p:cNvSpPr/>
              <p:nvPr/>
            </p:nvSpPr>
            <p:spPr>
              <a:xfrm>
                <a:off x="1402413" y="2947533"/>
                <a:ext cx="260130" cy="28302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056690-372C-475F-A016-37C6A6A48E13}"/>
                  </a:ext>
                </a:extLst>
              </p:cNvPr>
              <p:cNvSpPr txBox="1"/>
              <p:nvPr/>
            </p:nvSpPr>
            <p:spPr>
              <a:xfrm>
                <a:off x="978480" y="3284220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altLang="zh-CN" b="1" dirty="0"/>
                  <a:t>3</a:t>
                </a:r>
                <a:r>
                  <a:rPr lang="zh-CN" altLang="en-US" b="1" dirty="0"/>
                  <a:t>月中</a:t>
                </a:r>
                <a:endParaRPr lang="en-GB" altLang="zh-CN" b="1" dirty="0"/>
              </a:p>
              <a:p>
                <a:pPr algn="ctr"/>
                <a:r>
                  <a:rPr lang="zh-CN" altLang="en-US" dirty="0"/>
                  <a:t>簽證獲批</a:t>
                </a:r>
                <a:endParaRPr lang="en-GB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6A0372D-2D77-4A96-9770-7CA79014D425}"/>
                </a:ext>
              </a:extLst>
            </p:cNvPr>
            <p:cNvGrpSpPr/>
            <p:nvPr/>
          </p:nvGrpSpPr>
          <p:grpSpPr>
            <a:xfrm>
              <a:off x="5413183" y="1667472"/>
              <a:ext cx="1107996" cy="1092050"/>
              <a:chOff x="5510645" y="3071009"/>
              <a:chExt cx="1107996" cy="1092050"/>
            </a:xfrm>
          </p:grpSpPr>
          <p:pic>
            <p:nvPicPr>
              <p:cNvPr id="30" name="Graphic 29" descr="Airplane with solid fill">
                <a:extLst>
                  <a:ext uri="{FF2B5EF4-FFF2-40B4-BE49-F238E27FC236}">
                    <a16:creationId xmlns:a16="http://schemas.microsoft.com/office/drawing/2014/main" id="{176CA5D9-BCD8-432B-8C67-58E4C9B43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825567" y="3071009"/>
                <a:ext cx="477188" cy="477188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B33EE0-B86E-4FDE-8B23-98C6BE134266}"/>
                  </a:ext>
                </a:extLst>
              </p:cNvPr>
              <p:cNvSpPr txBox="1"/>
              <p:nvPr/>
            </p:nvSpPr>
            <p:spPr>
              <a:xfrm>
                <a:off x="5510645" y="3516728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altLang="zh-CN" b="1" dirty="0"/>
                  <a:t>3</a:t>
                </a:r>
                <a:r>
                  <a:rPr lang="zh-CN" altLang="en-US" b="1" dirty="0"/>
                  <a:t>月尾</a:t>
                </a:r>
                <a:endParaRPr lang="en-GB" altLang="zh-CN" b="1" dirty="0"/>
              </a:p>
              <a:p>
                <a:pPr algn="ctr"/>
                <a:r>
                  <a:rPr lang="zh-CN" altLang="en-US" dirty="0"/>
                  <a:t>到達英國</a:t>
                </a:r>
                <a:endParaRPr lang="en-GB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0AE1D58-6B19-4A53-A5F3-5DD8D52DD384}"/>
                </a:ext>
              </a:extLst>
            </p:cNvPr>
            <p:cNvGrpSpPr/>
            <p:nvPr/>
          </p:nvGrpSpPr>
          <p:grpSpPr>
            <a:xfrm>
              <a:off x="6716538" y="1644922"/>
              <a:ext cx="1800493" cy="1122575"/>
              <a:chOff x="6716538" y="1644922"/>
              <a:chExt cx="1800493" cy="1122575"/>
            </a:xfrm>
          </p:grpSpPr>
          <p:pic>
            <p:nvPicPr>
              <p:cNvPr id="13" name="Graphic 12" descr="Briefcase with solid fill">
                <a:extLst>
                  <a:ext uri="{FF2B5EF4-FFF2-40B4-BE49-F238E27FC236}">
                    <a16:creationId xmlns:a16="http://schemas.microsoft.com/office/drawing/2014/main" id="{AE9A4167-6BF6-4FBD-A477-33EDC1BA8A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623851" y="1644922"/>
                <a:ext cx="529549" cy="529549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2F2B6E0-2A6E-4FBA-B988-F737335400C4}"/>
                  </a:ext>
                </a:extLst>
              </p:cNvPr>
              <p:cNvSpPr txBox="1"/>
              <p:nvPr/>
            </p:nvSpPr>
            <p:spPr>
              <a:xfrm>
                <a:off x="6716538" y="2121166"/>
                <a:ext cx="18004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altLang="zh-CN" b="1" dirty="0"/>
                  <a:t>7</a:t>
                </a:r>
                <a:r>
                  <a:rPr lang="zh-CN" altLang="en-US" b="1" dirty="0"/>
                  <a:t>月</a:t>
                </a:r>
                <a:endParaRPr lang="en-GB" altLang="zh-CN" b="1" dirty="0"/>
              </a:p>
              <a:p>
                <a:pPr algn="ctr"/>
                <a:r>
                  <a:rPr lang="zh-CN" altLang="en-US" dirty="0"/>
                  <a:t>固定學校及工作</a:t>
                </a:r>
                <a:endParaRPr lang="en-GB" dirty="0"/>
              </a:p>
            </p:txBody>
          </p:sp>
          <p:pic>
            <p:nvPicPr>
              <p:cNvPr id="21" name="Graphic 20" descr="Classroom with solid fill">
                <a:extLst>
                  <a:ext uri="{FF2B5EF4-FFF2-40B4-BE49-F238E27FC236}">
                    <a16:creationId xmlns:a16="http://schemas.microsoft.com/office/drawing/2014/main" id="{53A075F0-014E-4596-9034-86C05EB77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879240" y="1644922"/>
                <a:ext cx="581910" cy="581910"/>
              </a:xfrm>
              <a:prstGeom prst="rect">
                <a:avLst/>
              </a:prstGeom>
            </p:spPr>
          </p:pic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D15E38A-F06F-4378-8AA9-E7406A60D7B9}"/>
              </a:ext>
            </a:extLst>
          </p:cNvPr>
          <p:cNvSpPr txBox="1"/>
          <p:nvPr/>
        </p:nvSpPr>
        <p:spPr>
          <a:xfrm rot="16200000">
            <a:off x="142182" y="359951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買樓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55047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0D48-9D56-4CE9-81DF-4C8335F9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走資買樓時間表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8397C-3553-48AF-B960-ACAEBD52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1FEE-1AE5-458D-88D5-7602A26F076F}" type="datetime1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29A3D-7F89-4F10-9CCF-94B9A9C7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2020 Anglo Chinese Immigration, Excelsior UK Consulting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4DBE9-C11B-49BB-AE8E-17D700F2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FBB-BA70-4D48-A66A-01CC5FEEFCAB}" type="slidenum">
              <a:rPr lang="en-GB" smtClean="0"/>
              <a:t>9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E647E-B2AF-4BC0-817D-2CCD8C385389}"/>
              </a:ext>
            </a:extLst>
          </p:cNvPr>
          <p:cNvSpPr txBox="1"/>
          <p:nvPr/>
        </p:nvSpPr>
        <p:spPr>
          <a:xfrm rot="16200000">
            <a:off x="-114294" y="20576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移民定居</a:t>
            </a:r>
            <a:endParaRPr lang="en-GB" sz="2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AD79A5-1621-4974-9023-000E73B5B473}"/>
              </a:ext>
            </a:extLst>
          </p:cNvPr>
          <p:cNvSpPr txBox="1"/>
          <p:nvPr/>
        </p:nvSpPr>
        <p:spPr>
          <a:xfrm rot="16200000">
            <a:off x="142183" y="524775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走資</a:t>
            </a:r>
            <a:endParaRPr lang="en-GB" sz="20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F3A5D5-046B-44C9-A1BE-7E98B765891B}"/>
              </a:ext>
            </a:extLst>
          </p:cNvPr>
          <p:cNvGrpSpPr/>
          <p:nvPr/>
        </p:nvGrpSpPr>
        <p:grpSpPr>
          <a:xfrm>
            <a:off x="1263706" y="1724435"/>
            <a:ext cx="6306437" cy="1152386"/>
            <a:chOff x="2210594" y="1615111"/>
            <a:chExt cx="6306437" cy="11523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7082E14-8FBF-4978-A963-14675149B0FB}"/>
                </a:ext>
              </a:extLst>
            </p:cNvPr>
            <p:cNvGrpSpPr/>
            <p:nvPr/>
          </p:nvGrpSpPr>
          <p:grpSpPr>
            <a:xfrm>
              <a:off x="2210594" y="1784479"/>
              <a:ext cx="1107996" cy="983018"/>
              <a:chOff x="978480" y="2947533"/>
              <a:chExt cx="1107996" cy="983018"/>
            </a:xfrm>
          </p:grpSpPr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6928D178-D17C-4563-A7CA-3B735BE94F96}"/>
                  </a:ext>
                </a:extLst>
              </p:cNvPr>
              <p:cNvSpPr/>
              <p:nvPr/>
            </p:nvSpPr>
            <p:spPr>
              <a:xfrm>
                <a:off x="1402413" y="2947533"/>
                <a:ext cx="260130" cy="28302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4CA878-EBF6-4BCD-9116-AF2A552ED3B9}"/>
                  </a:ext>
                </a:extLst>
              </p:cNvPr>
              <p:cNvSpPr txBox="1"/>
              <p:nvPr/>
            </p:nvSpPr>
            <p:spPr>
              <a:xfrm>
                <a:off x="978480" y="3284220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/>
                  <a:t>1</a:t>
                </a:r>
                <a:r>
                  <a:rPr lang="zh-CN" altLang="en-US" b="1" dirty="0"/>
                  <a:t>月</a:t>
                </a:r>
                <a:r>
                  <a:rPr lang="en-GB" altLang="zh-CN" b="1" dirty="0"/>
                  <a:t>31</a:t>
                </a:r>
                <a:r>
                  <a:rPr lang="zh-CN" altLang="en-US" b="1" dirty="0"/>
                  <a:t>日</a:t>
                </a:r>
                <a:endParaRPr lang="en-GB" altLang="zh-CN" b="1" dirty="0"/>
              </a:p>
              <a:p>
                <a:pPr algn="ctr"/>
                <a:r>
                  <a:rPr lang="zh-CN" altLang="en-US" dirty="0"/>
                  <a:t>申請簽證</a:t>
                </a:r>
                <a:endParaRPr lang="en-GB" dirty="0"/>
              </a:p>
            </p:txBody>
          </p:sp>
        </p:grpSp>
        <p:sp>
          <p:nvSpPr>
            <p:cNvPr id="17" name="Arrow: Left-Right 16">
              <a:extLst>
                <a:ext uri="{FF2B5EF4-FFF2-40B4-BE49-F238E27FC236}">
                  <a16:creationId xmlns:a16="http://schemas.microsoft.com/office/drawing/2014/main" id="{A7334E22-DE14-4BF7-A666-5C77505D0022}"/>
                </a:ext>
              </a:extLst>
            </p:cNvPr>
            <p:cNvSpPr/>
            <p:nvPr/>
          </p:nvSpPr>
          <p:spPr>
            <a:xfrm>
              <a:off x="3209580" y="1984442"/>
              <a:ext cx="1229726" cy="136231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6D0A00-C4AA-4ED1-AADE-BC2F914B682A}"/>
                </a:ext>
              </a:extLst>
            </p:cNvPr>
            <p:cNvSpPr txBox="1"/>
            <p:nvPr/>
          </p:nvSpPr>
          <p:spPr>
            <a:xfrm>
              <a:off x="3257571" y="1615111"/>
              <a:ext cx="1181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約</a:t>
              </a:r>
              <a:r>
                <a:rPr lang="en-GB" dirty="0"/>
                <a:t>3-6</a:t>
              </a:r>
              <a:r>
                <a:rPr lang="zh-CN" altLang="en-US" dirty="0"/>
                <a:t>星期</a:t>
              </a:r>
              <a:endParaRPr lang="en-GB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223C01B-8E48-4707-AE09-11C7ACA14F29}"/>
                </a:ext>
              </a:extLst>
            </p:cNvPr>
            <p:cNvGrpSpPr/>
            <p:nvPr/>
          </p:nvGrpSpPr>
          <p:grpSpPr>
            <a:xfrm>
              <a:off x="4317576" y="1765618"/>
              <a:ext cx="1107996" cy="983018"/>
              <a:chOff x="978480" y="2947533"/>
              <a:chExt cx="1107996" cy="983018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C78AE2FC-3706-449D-B415-39AD9D7A4768}"/>
                  </a:ext>
                </a:extLst>
              </p:cNvPr>
              <p:cNvSpPr/>
              <p:nvPr/>
            </p:nvSpPr>
            <p:spPr>
              <a:xfrm>
                <a:off x="1402413" y="2947533"/>
                <a:ext cx="260130" cy="28302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056690-372C-475F-A016-37C6A6A48E13}"/>
                  </a:ext>
                </a:extLst>
              </p:cNvPr>
              <p:cNvSpPr txBox="1"/>
              <p:nvPr/>
            </p:nvSpPr>
            <p:spPr>
              <a:xfrm>
                <a:off x="978480" y="3284220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altLang="zh-CN" b="1" dirty="0"/>
                  <a:t>3</a:t>
                </a:r>
                <a:r>
                  <a:rPr lang="zh-CN" altLang="en-US" b="1" dirty="0"/>
                  <a:t>月中</a:t>
                </a:r>
                <a:endParaRPr lang="en-GB" altLang="zh-CN" b="1" dirty="0"/>
              </a:p>
              <a:p>
                <a:pPr algn="ctr"/>
                <a:r>
                  <a:rPr lang="zh-CN" altLang="en-US" dirty="0"/>
                  <a:t>簽證獲批</a:t>
                </a:r>
                <a:endParaRPr lang="en-GB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6A0372D-2D77-4A96-9770-7CA79014D425}"/>
                </a:ext>
              </a:extLst>
            </p:cNvPr>
            <p:cNvGrpSpPr/>
            <p:nvPr/>
          </p:nvGrpSpPr>
          <p:grpSpPr>
            <a:xfrm>
              <a:off x="5413183" y="1667472"/>
              <a:ext cx="1107996" cy="1092050"/>
              <a:chOff x="5510645" y="3071009"/>
              <a:chExt cx="1107996" cy="1092050"/>
            </a:xfrm>
          </p:grpSpPr>
          <p:pic>
            <p:nvPicPr>
              <p:cNvPr id="30" name="Graphic 29" descr="Airplane with solid fill">
                <a:extLst>
                  <a:ext uri="{FF2B5EF4-FFF2-40B4-BE49-F238E27FC236}">
                    <a16:creationId xmlns:a16="http://schemas.microsoft.com/office/drawing/2014/main" id="{176CA5D9-BCD8-432B-8C67-58E4C9B43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825567" y="3071009"/>
                <a:ext cx="477188" cy="477188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B33EE0-B86E-4FDE-8B23-98C6BE134266}"/>
                  </a:ext>
                </a:extLst>
              </p:cNvPr>
              <p:cNvSpPr txBox="1"/>
              <p:nvPr/>
            </p:nvSpPr>
            <p:spPr>
              <a:xfrm>
                <a:off x="5510645" y="3516728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altLang="zh-CN" b="1" dirty="0"/>
                  <a:t>3</a:t>
                </a:r>
                <a:r>
                  <a:rPr lang="zh-CN" altLang="en-US" b="1" dirty="0"/>
                  <a:t>月尾</a:t>
                </a:r>
                <a:endParaRPr lang="en-GB" altLang="zh-CN" b="1" dirty="0"/>
              </a:p>
              <a:p>
                <a:pPr algn="ctr"/>
                <a:r>
                  <a:rPr lang="zh-CN" altLang="en-US" dirty="0"/>
                  <a:t>到達英國</a:t>
                </a:r>
                <a:endParaRPr lang="en-GB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0AE1D58-6B19-4A53-A5F3-5DD8D52DD384}"/>
                </a:ext>
              </a:extLst>
            </p:cNvPr>
            <p:cNvGrpSpPr/>
            <p:nvPr/>
          </p:nvGrpSpPr>
          <p:grpSpPr>
            <a:xfrm>
              <a:off x="6716538" y="1644922"/>
              <a:ext cx="1800493" cy="1122575"/>
              <a:chOff x="6716538" y="1644922"/>
              <a:chExt cx="1800493" cy="1122575"/>
            </a:xfrm>
          </p:grpSpPr>
          <p:pic>
            <p:nvPicPr>
              <p:cNvPr id="13" name="Graphic 12" descr="Briefcase with solid fill">
                <a:extLst>
                  <a:ext uri="{FF2B5EF4-FFF2-40B4-BE49-F238E27FC236}">
                    <a16:creationId xmlns:a16="http://schemas.microsoft.com/office/drawing/2014/main" id="{AE9A4167-6BF6-4FBD-A477-33EDC1BA8A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623851" y="1644922"/>
                <a:ext cx="529549" cy="529549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2F2B6E0-2A6E-4FBA-B988-F737335400C4}"/>
                  </a:ext>
                </a:extLst>
              </p:cNvPr>
              <p:cNvSpPr txBox="1"/>
              <p:nvPr/>
            </p:nvSpPr>
            <p:spPr>
              <a:xfrm>
                <a:off x="6716538" y="2121166"/>
                <a:ext cx="18004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altLang="zh-CN" b="1" dirty="0"/>
                  <a:t>7</a:t>
                </a:r>
                <a:r>
                  <a:rPr lang="zh-CN" altLang="en-US" b="1" dirty="0"/>
                  <a:t>月</a:t>
                </a:r>
                <a:endParaRPr lang="en-GB" altLang="zh-CN" b="1" dirty="0"/>
              </a:p>
              <a:p>
                <a:pPr algn="ctr"/>
                <a:r>
                  <a:rPr lang="zh-CN" altLang="en-US" dirty="0"/>
                  <a:t>固定學校及工作</a:t>
                </a:r>
                <a:endParaRPr lang="en-GB" dirty="0"/>
              </a:p>
            </p:txBody>
          </p:sp>
          <p:pic>
            <p:nvPicPr>
              <p:cNvPr id="21" name="Graphic 20" descr="Classroom with solid fill">
                <a:extLst>
                  <a:ext uri="{FF2B5EF4-FFF2-40B4-BE49-F238E27FC236}">
                    <a16:creationId xmlns:a16="http://schemas.microsoft.com/office/drawing/2014/main" id="{53A075F0-014E-4596-9034-86C05EB77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879240" y="1644922"/>
                <a:ext cx="581910" cy="581910"/>
              </a:xfrm>
              <a:prstGeom prst="rect">
                <a:avLst/>
              </a:prstGeom>
            </p:spPr>
          </p:pic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D15E38A-F06F-4378-8AA9-E7406A60D7B9}"/>
              </a:ext>
            </a:extLst>
          </p:cNvPr>
          <p:cNvSpPr txBox="1"/>
          <p:nvPr/>
        </p:nvSpPr>
        <p:spPr>
          <a:xfrm rot="16200000">
            <a:off x="142182" y="359951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買樓</a:t>
            </a:r>
            <a:endParaRPr lang="en-GB" sz="2000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F2B3D65-927D-45AA-89C2-746B77CBD44C}"/>
              </a:ext>
            </a:extLst>
          </p:cNvPr>
          <p:cNvGrpSpPr/>
          <p:nvPr/>
        </p:nvGrpSpPr>
        <p:grpSpPr>
          <a:xfrm>
            <a:off x="2537806" y="3075310"/>
            <a:ext cx="9174750" cy="2125707"/>
            <a:chOff x="2537806" y="3075310"/>
            <a:chExt cx="9174750" cy="2125707"/>
          </a:xfrm>
        </p:grpSpPr>
        <p:sp>
          <p:nvSpPr>
            <p:cNvPr id="61" name="Flowchart: Connector 60">
              <a:extLst>
                <a:ext uri="{FF2B5EF4-FFF2-40B4-BE49-F238E27FC236}">
                  <a16:creationId xmlns:a16="http://schemas.microsoft.com/office/drawing/2014/main" id="{2372DA32-F905-4098-999E-B388EEA7CDCF}"/>
                </a:ext>
              </a:extLst>
            </p:cNvPr>
            <p:cNvSpPr/>
            <p:nvPr/>
          </p:nvSpPr>
          <p:spPr>
            <a:xfrm>
              <a:off x="6785380" y="3506864"/>
              <a:ext cx="260130" cy="283029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E8F3D1-7E91-43B0-AD58-6D980E744094}"/>
                </a:ext>
              </a:extLst>
            </p:cNvPr>
            <p:cNvSpPr txBox="1"/>
            <p:nvPr/>
          </p:nvSpPr>
          <p:spPr>
            <a:xfrm>
              <a:off x="6394105" y="3828371"/>
              <a:ext cx="11079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zh-CN" b="1" dirty="0"/>
                <a:t>8</a:t>
              </a:r>
              <a:r>
                <a:rPr lang="zh-CN" altLang="en-US" b="1" dirty="0"/>
                <a:t>月</a:t>
              </a:r>
              <a:endParaRPr lang="en-GB" altLang="zh-CN" b="1" dirty="0"/>
            </a:p>
            <a:p>
              <a:pPr algn="ctr"/>
              <a:r>
                <a:rPr lang="zh-CN" altLang="en-US" dirty="0"/>
                <a:t>決定搜索條件</a:t>
              </a:r>
              <a:endParaRPr lang="en-GB" dirty="0"/>
            </a:p>
          </p:txBody>
        </p:sp>
        <p:sp>
          <p:nvSpPr>
            <p:cNvPr id="26" name="Arrow: Left-Right 25">
              <a:extLst>
                <a:ext uri="{FF2B5EF4-FFF2-40B4-BE49-F238E27FC236}">
                  <a16:creationId xmlns:a16="http://schemas.microsoft.com/office/drawing/2014/main" id="{0836B90A-E35C-4BEE-886E-7568E6FE9248}"/>
                </a:ext>
              </a:extLst>
            </p:cNvPr>
            <p:cNvSpPr/>
            <p:nvPr/>
          </p:nvSpPr>
          <p:spPr>
            <a:xfrm>
              <a:off x="2537806" y="3680444"/>
              <a:ext cx="4172626" cy="104988"/>
            </a:xfrm>
            <a:prstGeom prst="leftRight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B9ABCF-6E77-4C52-98A8-7485658C7A38}"/>
                </a:ext>
              </a:extLst>
            </p:cNvPr>
            <p:cNvSpPr txBox="1"/>
            <p:nvPr/>
          </p:nvSpPr>
          <p:spPr>
            <a:xfrm>
              <a:off x="4060012" y="3075310"/>
              <a:ext cx="1202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地區樓市探索</a:t>
              </a:r>
              <a:endParaRPr lang="en-GB" altLang="zh-CN" dirty="0"/>
            </a:p>
          </p:txBody>
        </p:sp>
        <p:sp>
          <p:nvSpPr>
            <p:cNvPr id="65" name="Flowchart: Connector 64">
              <a:extLst>
                <a:ext uri="{FF2B5EF4-FFF2-40B4-BE49-F238E27FC236}">
                  <a16:creationId xmlns:a16="http://schemas.microsoft.com/office/drawing/2014/main" id="{24CB1788-35F5-49FF-8469-3FDA686DF89F}"/>
                </a:ext>
              </a:extLst>
            </p:cNvPr>
            <p:cNvSpPr/>
            <p:nvPr/>
          </p:nvSpPr>
          <p:spPr>
            <a:xfrm>
              <a:off x="8221870" y="3503775"/>
              <a:ext cx="260130" cy="283029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CFA4005-5E54-45B0-BEE3-D054E43F7CD8}"/>
                </a:ext>
              </a:extLst>
            </p:cNvPr>
            <p:cNvSpPr txBox="1"/>
            <p:nvPr/>
          </p:nvSpPr>
          <p:spPr>
            <a:xfrm>
              <a:off x="7750888" y="3828371"/>
              <a:ext cx="1202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zh-CN" b="1" dirty="0"/>
                <a:t>9</a:t>
              </a:r>
              <a:r>
                <a:rPr lang="zh-CN" altLang="en-US" b="1" dirty="0"/>
                <a:t>月</a:t>
              </a:r>
              <a:r>
                <a:rPr lang="en-GB" altLang="zh-CN" b="1" dirty="0"/>
                <a:t>-10</a:t>
              </a:r>
              <a:r>
                <a:rPr lang="zh-CN" altLang="en-US" b="1" dirty="0"/>
                <a:t>月</a:t>
              </a:r>
              <a:endParaRPr lang="en-GB" altLang="zh-CN" b="1" dirty="0"/>
            </a:p>
            <a:p>
              <a:pPr algn="ctr"/>
              <a:r>
                <a:rPr lang="zh-CN" altLang="en-US" dirty="0"/>
                <a:t>報價議價</a:t>
              </a:r>
              <a:endParaRPr lang="en-GB" dirty="0"/>
            </a:p>
          </p:txBody>
        </p:sp>
        <p:sp>
          <p:nvSpPr>
            <p:cNvPr id="70" name="Arrow: Left-Right 69">
              <a:extLst>
                <a:ext uri="{FF2B5EF4-FFF2-40B4-BE49-F238E27FC236}">
                  <a16:creationId xmlns:a16="http://schemas.microsoft.com/office/drawing/2014/main" id="{0647FFFD-EC7C-4F20-A2B8-3163FF2E143D}"/>
                </a:ext>
              </a:extLst>
            </p:cNvPr>
            <p:cNvSpPr/>
            <p:nvPr/>
          </p:nvSpPr>
          <p:spPr>
            <a:xfrm>
              <a:off x="7206508" y="3680444"/>
              <a:ext cx="860406" cy="104988"/>
            </a:xfrm>
            <a:prstGeom prst="leftRight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C0FA315-5209-4766-8E0C-1EF8568BA386}"/>
                </a:ext>
              </a:extLst>
            </p:cNvPr>
            <p:cNvSpPr txBox="1"/>
            <p:nvPr/>
          </p:nvSpPr>
          <p:spPr>
            <a:xfrm>
              <a:off x="7265887" y="3258518"/>
              <a:ext cx="741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搜索</a:t>
              </a:r>
              <a:endParaRPr lang="en-GB" altLang="zh-CN" dirty="0"/>
            </a:p>
          </p:txBody>
        </p:sp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EA669C5E-5DAE-4656-B13A-00FB0FFBB7AD}"/>
                </a:ext>
              </a:extLst>
            </p:cNvPr>
            <p:cNvSpPr/>
            <p:nvPr/>
          </p:nvSpPr>
          <p:spPr>
            <a:xfrm>
              <a:off x="9822631" y="3502403"/>
              <a:ext cx="260130" cy="283029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BE907B4-BC44-4C86-A457-3F3FEC4CF516}"/>
                </a:ext>
              </a:extLst>
            </p:cNvPr>
            <p:cNvSpPr txBox="1"/>
            <p:nvPr/>
          </p:nvSpPr>
          <p:spPr>
            <a:xfrm>
              <a:off x="9351649" y="3827994"/>
              <a:ext cx="1202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zh-CN" b="1" dirty="0"/>
                <a:t>12</a:t>
              </a:r>
              <a:r>
                <a:rPr lang="zh-CN" altLang="en-US" b="1" dirty="0"/>
                <a:t>月</a:t>
              </a:r>
              <a:endParaRPr lang="en-GB" altLang="zh-CN" b="1" dirty="0"/>
            </a:p>
            <a:p>
              <a:pPr algn="ctr"/>
              <a:r>
                <a:rPr lang="zh-CN" altLang="en-US" dirty="0"/>
                <a:t>交換合同</a:t>
              </a:r>
              <a:endParaRPr lang="en-GB" dirty="0"/>
            </a:p>
          </p:txBody>
        </p:sp>
        <p:sp>
          <p:nvSpPr>
            <p:cNvPr id="75" name="Arrow: Left-Right 74">
              <a:extLst>
                <a:ext uri="{FF2B5EF4-FFF2-40B4-BE49-F238E27FC236}">
                  <a16:creationId xmlns:a16="http://schemas.microsoft.com/office/drawing/2014/main" id="{7CF676BB-5E7F-4D17-9C3B-962AFA599DC9}"/>
                </a:ext>
              </a:extLst>
            </p:cNvPr>
            <p:cNvSpPr/>
            <p:nvPr/>
          </p:nvSpPr>
          <p:spPr>
            <a:xfrm>
              <a:off x="8631067" y="3680443"/>
              <a:ext cx="1042497" cy="108521"/>
            </a:xfrm>
            <a:prstGeom prst="leftRight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E8B8738-ECCB-47A3-913A-6500F6398989}"/>
                </a:ext>
              </a:extLst>
            </p:cNvPr>
            <p:cNvSpPr txBox="1"/>
            <p:nvPr/>
          </p:nvSpPr>
          <p:spPr>
            <a:xfrm>
              <a:off x="8568784" y="3266094"/>
              <a:ext cx="1202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約</a:t>
              </a:r>
              <a:r>
                <a:rPr lang="en-GB" altLang="zh-CN" dirty="0"/>
                <a:t>6-8</a:t>
              </a:r>
              <a:r>
                <a:rPr lang="zh-CN" altLang="en-US" dirty="0"/>
                <a:t>星期</a:t>
              </a:r>
              <a:endParaRPr lang="en-GB" altLang="zh-CN" dirty="0"/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id="{7F1BC3B2-3BE0-43A8-AB62-0F79E37C1533}"/>
                </a:ext>
              </a:extLst>
            </p:cNvPr>
            <p:cNvSpPr/>
            <p:nvPr/>
          </p:nvSpPr>
          <p:spPr>
            <a:xfrm>
              <a:off x="10981444" y="3502403"/>
              <a:ext cx="260130" cy="283029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551D8-557E-4DFB-8DF0-573A2FA87437}"/>
                </a:ext>
              </a:extLst>
            </p:cNvPr>
            <p:cNvSpPr txBox="1"/>
            <p:nvPr/>
          </p:nvSpPr>
          <p:spPr>
            <a:xfrm>
              <a:off x="10510462" y="3827994"/>
              <a:ext cx="1202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zh-CN" b="1" dirty="0"/>
                <a:t>2022</a:t>
              </a:r>
              <a:r>
                <a:rPr lang="zh-CN" altLang="en-US" b="1" dirty="0"/>
                <a:t>年初</a:t>
              </a:r>
              <a:endParaRPr lang="en-GB" altLang="zh-CN" b="1" dirty="0"/>
            </a:p>
            <a:p>
              <a:pPr algn="ctr"/>
              <a:r>
                <a:rPr lang="zh-CN" altLang="en-US" dirty="0"/>
                <a:t>成交</a:t>
              </a:r>
              <a:endParaRPr lang="en-GB" dirty="0"/>
            </a:p>
          </p:txBody>
        </p:sp>
        <p:sp>
          <p:nvSpPr>
            <p:cNvPr id="79" name="Arrow: Left-Right 78">
              <a:extLst>
                <a:ext uri="{FF2B5EF4-FFF2-40B4-BE49-F238E27FC236}">
                  <a16:creationId xmlns:a16="http://schemas.microsoft.com/office/drawing/2014/main" id="{6DB2FADC-A698-48C6-A773-88174389751B}"/>
                </a:ext>
              </a:extLst>
            </p:cNvPr>
            <p:cNvSpPr/>
            <p:nvPr/>
          </p:nvSpPr>
          <p:spPr>
            <a:xfrm>
              <a:off x="10231828" y="3680443"/>
              <a:ext cx="599454" cy="95458"/>
            </a:xfrm>
            <a:prstGeom prst="leftRight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FCDD1E9-5FD7-46D0-B6D5-3088D225F308}"/>
                </a:ext>
              </a:extLst>
            </p:cNvPr>
            <p:cNvSpPr txBox="1"/>
            <p:nvPr/>
          </p:nvSpPr>
          <p:spPr>
            <a:xfrm>
              <a:off x="9919945" y="3266094"/>
              <a:ext cx="1202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約</a:t>
              </a:r>
              <a:r>
                <a:rPr lang="en-GB" altLang="zh-CN" dirty="0"/>
                <a:t>1</a:t>
              </a:r>
              <a:r>
                <a:rPr lang="zh-CN" altLang="en-US" dirty="0"/>
                <a:t>個月</a:t>
              </a:r>
              <a:endParaRPr lang="en-GB" altLang="zh-CN" dirty="0"/>
            </a:p>
          </p:txBody>
        </p:sp>
        <p:sp>
          <p:nvSpPr>
            <p:cNvPr id="35" name="Arrow: Left-Right 34">
              <a:extLst>
                <a:ext uri="{FF2B5EF4-FFF2-40B4-BE49-F238E27FC236}">
                  <a16:creationId xmlns:a16="http://schemas.microsoft.com/office/drawing/2014/main" id="{8CD34FCB-30E5-4DFE-91F8-2B74B204E5B8}"/>
                </a:ext>
              </a:extLst>
            </p:cNvPr>
            <p:cNvSpPr/>
            <p:nvPr/>
          </p:nvSpPr>
          <p:spPr>
            <a:xfrm>
              <a:off x="8221870" y="4611581"/>
              <a:ext cx="3019704" cy="589436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法律程序可長達半年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2509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xcelsior palette 1">
      <a:dk1>
        <a:sysClr val="windowText" lastClr="000000"/>
      </a:dk1>
      <a:lt1>
        <a:sysClr val="window" lastClr="FFFFFF"/>
      </a:lt1>
      <a:dk2>
        <a:srgbClr val="285A84"/>
      </a:dk2>
      <a:lt2>
        <a:srgbClr val="FFFFFF"/>
      </a:lt2>
      <a:accent1>
        <a:srgbClr val="85C872"/>
      </a:accent1>
      <a:accent2>
        <a:srgbClr val="D69692"/>
      </a:accent2>
      <a:accent3>
        <a:srgbClr val="8A4642"/>
      </a:accent3>
      <a:accent4>
        <a:srgbClr val="91D5AC"/>
      </a:accent4>
      <a:accent5>
        <a:srgbClr val="285A84"/>
      </a:accent5>
      <a:accent6>
        <a:srgbClr val="917C7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xcelsior palette 1">
      <a:dk1>
        <a:sysClr val="windowText" lastClr="000000"/>
      </a:dk1>
      <a:lt1>
        <a:sysClr val="window" lastClr="FFFFFF"/>
      </a:lt1>
      <a:dk2>
        <a:srgbClr val="285A84"/>
      </a:dk2>
      <a:lt2>
        <a:srgbClr val="FFFFFF"/>
      </a:lt2>
      <a:accent1>
        <a:srgbClr val="85C872"/>
      </a:accent1>
      <a:accent2>
        <a:srgbClr val="D69692"/>
      </a:accent2>
      <a:accent3>
        <a:srgbClr val="8A4642"/>
      </a:accent3>
      <a:accent4>
        <a:srgbClr val="91D5AC"/>
      </a:accent4>
      <a:accent5>
        <a:srgbClr val="285A84"/>
      </a:accent5>
      <a:accent6>
        <a:srgbClr val="917C7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92E5D3F741F4E87EB1C29D7DEE2C8" ma:contentTypeVersion="12" ma:contentTypeDescription="Create a new document." ma:contentTypeScope="" ma:versionID="84327b2c26eb80c9fafa47bc0d0d08bf">
  <xsd:schema xmlns:xsd="http://www.w3.org/2001/XMLSchema" xmlns:xs="http://www.w3.org/2001/XMLSchema" xmlns:p="http://schemas.microsoft.com/office/2006/metadata/properties" xmlns:ns3="af9ecb45-91f9-44cb-aade-c4c49b6ddd21" xmlns:ns4="a2d2ee5b-f9df-4e98-a2a9-89735bc53b30" targetNamespace="http://schemas.microsoft.com/office/2006/metadata/properties" ma:root="true" ma:fieldsID="c064410a205d4f92c9019b7f4a78e1b7" ns3:_="" ns4:_="">
    <xsd:import namespace="af9ecb45-91f9-44cb-aade-c4c49b6ddd21"/>
    <xsd:import namespace="a2d2ee5b-f9df-4e98-a2a9-89735bc53b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ecb45-91f9-44cb-aade-c4c49b6ddd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2ee5b-f9df-4e98-a2a9-89735bc53b3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1BA60D-9DB4-4901-98D3-7A73F3D60B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5D0979-2F31-4F67-817C-63CF5F273D50}">
  <ds:schemaRefs>
    <ds:schemaRef ds:uri="a2d2ee5b-f9df-4e98-a2a9-89735bc53b30"/>
    <ds:schemaRef ds:uri="http://schemas.microsoft.com/office/2006/documentManagement/types"/>
    <ds:schemaRef ds:uri="af9ecb45-91f9-44cb-aade-c4c49b6ddd21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C8E1A8E-7873-46F5-B6F1-EB1761A56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ecb45-91f9-44cb-aade-c4c49b6ddd21"/>
    <ds:schemaRef ds:uri="a2d2ee5b-f9df-4e98-a2a9-89735bc53b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1175</Words>
  <Application>Microsoft Office PowerPoint</Application>
  <PresentationFormat>Widescreen</PresentationFormat>
  <Paragraphs>241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Rockwell</vt:lpstr>
      <vt:lpstr>Segoe UI Historic</vt:lpstr>
      <vt:lpstr>Wingdings</vt:lpstr>
      <vt:lpstr>Office Theme</vt:lpstr>
      <vt:lpstr>1_Office Theme</vt:lpstr>
      <vt:lpstr>Atlas</vt:lpstr>
      <vt:lpstr>移民英國·走佬時間表（二）</vt:lpstr>
      <vt:lpstr>Agenda  議程</vt:lpstr>
      <vt:lpstr>1. 關於我們</vt:lpstr>
      <vt:lpstr>關於 Eve Leung Anglo Chinese Immigration 創立人</vt:lpstr>
      <vt:lpstr>關於 Miriam Lo Excelsior UK Consulting 創立人</vt:lpstr>
      <vt:lpstr>2. 總體時間表</vt:lpstr>
      <vt:lpstr>Case Study:  人物設定</vt:lpstr>
      <vt:lpstr>走資買樓時間表</vt:lpstr>
      <vt:lpstr>走資買樓時間表</vt:lpstr>
      <vt:lpstr>走資買樓時間表</vt:lpstr>
      <vt:lpstr>3. 買樓時間表</vt:lpstr>
      <vt:lpstr>3. 買樓時間表</vt:lpstr>
      <vt:lpstr>3. 買樓時間表</vt:lpstr>
      <vt:lpstr>PowerPoint Presentation</vt:lpstr>
      <vt:lpstr>銀行戶口：離港前</vt:lpstr>
      <vt:lpstr>銀行戶口：到埗後</vt:lpstr>
      <vt:lpstr>銀行戶口：不建議…</vt:lpstr>
      <vt:lpstr>Anti Money Laundering Regulations 將個人財產現金分類</vt:lpstr>
      <vt:lpstr>下期預告</vt:lpstr>
      <vt:lpstr>5. Q&amp;A 請將問題WhatsApp至: +852 9248 9235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移民英國·走佬時間表（一）</dc:title>
  <dc:creator>Miriam Lo</dc:creator>
  <cp:lastModifiedBy>Miriam Lo</cp:lastModifiedBy>
  <cp:revision>2</cp:revision>
  <dcterms:created xsi:type="dcterms:W3CDTF">2020-12-19T11:19:20Z</dcterms:created>
  <dcterms:modified xsi:type="dcterms:W3CDTF">2020-12-19T12:00:25Z</dcterms:modified>
</cp:coreProperties>
</file>